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4" r:id="rId8"/>
    <p:sldId id="278" r:id="rId9"/>
    <p:sldId id="279" r:id="rId10"/>
    <p:sldId id="280" r:id="rId11"/>
    <p:sldId id="268" r:id="rId12"/>
    <p:sldId id="269" r:id="rId13"/>
    <p:sldId id="281" r:id="rId14"/>
    <p:sldId id="270" r:id="rId15"/>
    <p:sldId id="271" r:id="rId16"/>
    <p:sldId id="272" r:id="rId17"/>
    <p:sldId id="273" r:id="rId18"/>
    <p:sldId id="282" r:id="rId19"/>
    <p:sldId id="283" r:id="rId20"/>
    <p:sldId id="284" r:id="rId21"/>
    <p:sldId id="285" r:id="rId22"/>
    <p:sldId id="274" r:id="rId23"/>
    <p:sldId id="275" r:id="rId24"/>
    <p:sldId id="276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3267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8/9/2017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5963"/>
            <a:ext cx="8936182" cy="2183054"/>
          </a:xfrm>
          <a:effectLst/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o-RO" sz="3200" dirty="0" smtClean="0">
                <a:solidFill>
                  <a:srgbClr val="03267D"/>
                </a:solidFill>
              </a:rPr>
              <a:t>Sporirea transparenţei şi a responsabilităţii </a:t>
            </a:r>
            <a:r>
              <a:rPr lang="en-US" sz="3200" dirty="0" smtClean="0">
                <a:solidFill>
                  <a:srgbClr val="03267D"/>
                </a:solidFill>
              </a:rPr>
              <a:t/>
            </a:r>
            <a:br>
              <a:rPr lang="en-US" sz="3200" dirty="0" smtClean="0">
                <a:solidFill>
                  <a:srgbClr val="03267D"/>
                </a:solidFill>
              </a:rPr>
            </a:br>
            <a:r>
              <a:rPr lang="ro-RO" sz="3200" dirty="0" smtClean="0">
                <a:solidFill>
                  <a:srgbClr val="03267D"/>
                </a:solidFill>
              </a:rPr>
              <a:t>guvernării locale şi a participării publicului </a:t>
            </a:r>
            <a:br>
              <a:rPr lang="ro-RO" sz="3200" dirty="0" smtClean="0">
                <a:solidFill>
                  <a:srgbClr val="03267D"/>
                </a:solidFill>
              </a:rPr>
            </a:br>
            <a:r>
              <a:rPr lang="ro-RO" sz="3200" dirty="0" smtClean="0">
                <a:solidFill>
                  <a:srgbClr val="03267D"/>
                </a:solidFill>
              </a:rPr>
              <a:t>în satul Costeşti</a:t>
            </a:r>
            <a:endParaRPr lang="en-US" sz="3200" dirty="0">
              <a:solidFill>
                <a:srgbClr val="03267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Sondajul de opinie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ro-RO" b="1" dirty="0" smtClean="0">
                <a:solidFill>
                  <a:schemeClr val="tx1"/>
                </a:solidFill>
              </a:rPr>
              <a:t> privind transparenta activitații APL</a:t>
            </a:r>
            <a:r>
              <a:rPr lang="ro-RO" b="1" dirty="0" smtClean="0"/>
              <a:t>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27418" y="5839095"/>
            <a:ext cx="4216136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Expert Lilia </a:t>
            </a:r>
            <a:r>
              <a:rPr lang="en-US" sz="2800" dirty="0" err="1" smtClean="0"/>
              <a:t>Snegureac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31474" y="4820194"/>
            <a:ext cx="162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Iulie</a:t>
            </a:r>
            <a:r>
              <a:rPr lang="en-US" dirty="0" smtClean="0"/>
              <a:t> 2017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12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400" dirty="0" smtClean="0">
                <a:effectLst/>
              </a:rPr>
              <a:t>Cât de des vizitați și citiți pagina oficiala web a primariei 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570" y="1945532"/>
            <a:ext cx="7850221" cy="307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>
                <a:effectLst/>
              </a:rPr>
              <a:t>Cât de des vizitați și citiți pagina oficiala web a primariei 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5018" y="1586680"/>
            <a:ext cx="8167477" cy="43707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7020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1782" y="152400"/>
            <a:ext cx="8285018" cy="1265238"/>
          </a:xfrm>
        </p:spPr>
        <p:txBody>
          <a:bodyPr>
            <a:normAutofit/>
          </a:bodyPr>
          <a:lstStyle/>
          <a:p>
            <a:r>
              <a:rPr lang="pt-BR" sz="2800" dirty="0" smtClean="0">
                <a:effectLst/>
              </a:rPr>
              <a:t>Cât </a:t>
            </a:r>
            <a:r>
              <a:rPr lang="pt-BR" sz="2800" dirty="0">
                <a:effectLst/>
              </a:rPr>
              <a:t>de des vizitează și citesc pagina </a:t>
            </a:r>
            <a:r>
              <a:rPr lang="pt-BR" sz="2800" dirty="0" smtClean="0">
                <a:effectLst/>
              </a:rPr>
              <a:t>oficiala</a:t>
            </a:r>
            <a:r>
              <a:rPr lang="ro-RO" sz="2800" dirty="0" smtClean="0">
                <a:effectLst/>
              </a:rPr>
              <a:t> </a:t>
            </a:r>
            <a:r>
              <a:rPr lang="pt-BR" sz="2800" dirty="0" smtClean="0">
                <a:effectLst/>
              </a:rPr>
              <a:t>de Facebook a Primariei Coste</a:t>
            </a:r>
            <a:r>
              <a:rPr lang="ro-RO" sz="2800" dirty="0">
                <a:effectLst/>
              </a:rPr>
              <a:t>ș</a:t>
            </a:r>
            <a:r>
              <a:rPr lang="pt-BR" sz="2800" dirty="0" smtClean="0">
                <a:effectLst/>
              </a:rPr>
              <a:t>ti ?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4192" y="2180470"/>
            <a:ext cx="6735615" cy="35830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925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effectLst/>
              </a:rPr>
              <a:t>Cât de des vizitează și citesc pagina oficiala</a:t>
            </a:r>
            <a:r>
              <a:rPr lang="ro-RO" sz="2800" dirty="0" smtClean="0">
                <a:effectLst/>
              </a:rPr>
              <a:t> </a:t>
            </a:r>
            <a:r>
              <a:rPr lang="pt-BR" sz="2800" dirty="0" smtClean="0">
                <a:effectLst/>
              </a:rPr>
              <a:t>de Facebook a Primariei Coste</a:t>
            </a:r>
            <a:r>
              <a:rPr lang="ro-RO" sz="2800" dirty="0" smtClean="0">
                <a:effectLst/>
              </a:rPr>
              <a:t>ș</a:t>
            </a:r>
            <a:r>
              <a:rPr lang="pt-BR" sz="2800" dirty="0" smtClean="0">
                <a:effectLst/>
              </a:rPr>
              <a:t>ti ?</a:t>
            </a:r>
            <a:endParaRPr lang="en-US" sz="28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49" y="2188723"/>
            <a:ext cx="7928961" cy="29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pt-BR" sz="3100" dirty="0">
                <a:effectLst/>
              </a:rPr>
              <a:t>Ați avut vreo inițiativă de interes </a:t>
            </a:r>
            <a:r>
              <a:rPr lang="pt-BR" sz="3100" dirty="0" smtClean="0">
                <a:effectLst/>
              </a:rPr>
              <a:t>p</a:t>
            </a:r>
            <a:r>
              <a:rPr lang="ro-RO" sz="3100" dirty="0" smtClean="0">
                <a:effectLst/>
              </a:rPr>
              <a:t>u</a:t>
            </a:r>
            <a:r>
              <a:rPr lang="pt-BR" sz="3100" dirty="0" smtClean="0">
                <a:effectLst/>
              </a:rPr>
              <a:t>blic </a:t>
            </a:r>
            <a:r>
              <a:rPr lang="pt-BR" sz="3100" dirty="0">
                <a:effectLst/>
              </a:rPr>
              <a:t>depusă la Primăria satului Costești? </a:t>
            </a:r>
            <a:endParaRPr lang="ru-RU" sz="31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7662" y="2064328"/>
            <a:ext cx="7927044" cy="40178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0986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pt-BR" sz="2800" dirty="0">
                <a:effectLst/>
              </a:rPr>
              <a:t>Ați avut vreo inițiativă de interes </a:t>
            </a:r>
            <a:r>
              <a:rPr lang="pt-BR" sz="2800" dirty="0" smtClean="0">
                <a:effectLst/>
              </a:rPr>
              <a:t>p</a:t>
            </a:r>
            <a:r>
              <a:rPr lang="ro-RO" sz="2800" dirty="0" smtClean="0">
                <a:effectLst/>
              </a:rPr>
              <a:t>u</a:t>
            </a:r>
            <a:r>
              <a:rPr lang="pt-BR" sz="2800" dirty="0" smtClean="0">
                <a:effectLst/>
              </a:rPr>
              <a:t>blic </a:t>
            </a:r>
            <a:r>
              <a:rPr lang="pt-BR" sz="2800" dirty="0">
                <a:effectLst/>
              </a:rPr>
              <a:t>depusă la Primăria satului Costești? 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399" y="1634682"/>
            <a:ext cx="7606145" cy="4286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9426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100" dirty="0">
                <a:effectLst/>
              </a:rPr>
              <a:t>Vă interesați despre bugetul (veniturile și cheltuielile) primariei?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6072" y="1904882"/>
            <a:ext cx="7533327" cy="3983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6847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100" dirty="0">
                <a:effectLst/>
              </a:rPr>
              <a:t>Vă interesați despre bugetul (veniturile și cheltuielile) primariei?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115" y="1417638"/>
            <a:ext cx="8933770" cy="45675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0035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>
                <a:effectLst/>
              </a:rPr>
              <a:t>Vă interesați despre bugetul (veniturile și cheltuielile) primariei?</a:t>
            </a:r>
            <a:endParaRPr lang="en-US" sz="28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566" y="1682886"/>
            <a:ext cx="7937769" cy="31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o-RO" sz="3100" dirty="0" smtClean="0"/>
              <a:t>Cât </a:t>
            </a:r>
            <a:r>
              <a:rPr lang="ro-RO" sz="3100" dirty="0" smtClean="0"/>
              <a:t>de eficientă metodă vi se pare publicarea noutăților pe site-ul oficial al Primăriei?</a:t>
            </a: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501" y="1877438"/>
            <a:ext cx="4986998" cy="314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RO" dirty="0" smtClean="0"/>
              <a:t>sursele de informare privind activitatea Primăriei Costești și a Consiliului Local,</a:t>
            </a:r>
            <a:endParaRPr lang="ru-RU" dirty="0" smtClean="0"/>
          </a:p>
          <a:p>
            <a:pPr lvl="0"/>
            <a:r>
              <a:rPr lang="ro-RO" dirty="0" smtClean="0"/>
              <a:t>transparența în activitatea aparatului Primăriei și a Consiliului Local,  </a:t>
            </a:r>
            <a:endParaRPr lang="ru-RU" dirty="0" smtClean="0"/>
          </a:p>
          <a:p>
            <a:pPr lvl="0"/>
            <a:r>
              <a:rPr lang="ro-RO" dirty="0" smtClean="0"/>
              <a:t>consultarea si eficiența site-ului oficial al Primariei, pagini FB, panoului de informare a Primăriei,</a:t>
            </a:r>
            <a:endParaRPr lang="ru-RU" dirty="0" smtClean="0"/>
          </a:p>
          <a:p>
            <a:pPr lvl="0"/>
            <a:r>
              <a:rPr lang="ro-RO" dirty="0" smtClean="0"/>
              <a:t>interesul pentru activitatea APL din s.Costești, precum si initiativele de interes public ale cetățenilor (întrebări deschise).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100" dirty="0" smtClean="0"/>
              <a:t>Chestionarele au cuprins 10 întrebări, referitoare la: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418" y="87602"/>
            <a:ext cx="1817582" cy="154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dirty="0" smtClean="0"/>
              <a:t>Cât de eficientă metodă vi se pare publicarea noutăților pe site-ul oficial al Primăriei</a:t>
            </a:r>
            <a:r>
              <a:rPr lang="ro-RO" sz="2400" dirty="0" smtClean="0"/>
              <a:t>?</a:t>
            </a:r>
            <a:r>
              <a:rPr lang="en-US" sz="2400" dirty="0" smtClean="0"/>
              <a:t>  </a:t>
            </a:r>
            <a:r>
              <a:rPr lang="en-US" sz="2400" dirty="0" err="1" smtClean="0"/>
              <a:t>Comparativ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9239" y="2317363"/>
            <a:ext cx="5265522" cy="285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Cât de eficientă metodă vi se pare publicarea noutăților pe site-ul oficial al Primăriei?</a:t>
            </a:r>
            <a:endParaRPr lang="en-US" sz="28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567" y="2023353"/>
            <a:ext cx="8005863" cy="311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o-RO" sz="3100" dirty="0" smtClean="0"/>
              <a:t>Citiți </a:t>
            </a:r>
            <a:r>
              <a:rPr lang="ro-RO" sz="3100" dirty="0" smtClean="0"/>
              <a:t>despre activitatea satului de pe panoul de informații din fața Primăriei Costești?</a:t>
            </a: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766" y="1896894"/>
            <a:ext cx="7451387" cy="258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o-RO" sz="3100" dirty="0" smtClean="0"/>
              <a:t>Citiți </a:t>
            </a:r>
            <a:r>
              <a:rPr lang="ro-RO" sz="3100" dirty="0" smtClean="0"/>
              <a:t>despre activitatea satului de pe panoul de informații din fața Primăriei Costești?</a:t>
            </a: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4246" y="1994169"/>
            <a:ext cx="6089515" cy="324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Citiți despre activitatea satului de pe panoul de informații din fața Primăriei Costești?</a:t>
            </a: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3242" y="2209367"/>
            <a:ext cx="5337515" cy="306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Analiza comparativă a rezultatelor statistice obţinute din prelucrarea celor două sondaje de opinie au condus la următoarele </a:t>
            </a:r>
            <a:r>
              <a:rPr lang="ro-RO" dirty="0" smtClean="0"/>
              <a:t>concluzii: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200" dirty="0" smtClean="0"/>
              <a:t>- </a:t>
            </a:r>
            <a:r>
              <a:rPr lang="vi-VN" sz="2200" i="1" dirty="0" smtClean="0"/>
              <a:t>că </a:t>
            </a:r>
            <a:r>
              <a:rPr lang="vi-VN" sz="2200" i="1" dirty="0" smtClean="0"/>
              <a:t>primăriile pot și trebuie să constituie vectori de diseminare a informațiilor și de creare a atitudinilor responsabile în rândul populației și agenților economici.</a:t>
            </a:r>
          </a:p>
          <a:p>
            <a:pPr>
              <a:buNone/>
            </a:pPr>
            <a:r>
              <a:rPr lang="en-US" sz="2200" i="1" dirty="0" smtClean="0"/>
              <a:t>- </a:t>
            </a:r>
            <a:r>
              <a:rPr lang="vi-VN" sz="2200" i="1" dirty="0" smtClean="0"/>
              <a:t>chestionarul </a:t>
            </a:r>
            <a:r>
              <a:rPr lang="vi-VN" sz="2200" i="1" dirty="0" smtClean="0"/>
              <a:t>aplicat la începutul proiectului urmăreşte să identifice nivelul de cunoaştere și de informare a cetățenlor din comunitate.</a:t>
            </a:r>
          </a:p>
          <a:p>
            <a:pPr>
              <a:buNone/>
            </a:pPr>
            <a:r>
              <a:rPr lang="en-US" sz="2200" i="1" dirty="0" smtClean="0"/>
              <a:t>- </a:t>
            </a:r>
            <a:r>
              <a:rPr lang="vi-VN" sz="2200" i="1" dirty="0" smtClean="0"/>
              <a:t>cetățenii </a:t>
            </a:r>
            <a:r>
              <a:rPr lang="vi-VN" sz="2200" i="1" dirty="0" smtClean="0"/>
              <a:t>utilizează sursele de informare moderne pentru a se informa, totuț </a:t>
            </a:r>
            <a:r>
              <a:rPr lang="en-US" sz="2200" i="1" dirty="0" smtClean="0"/>
              <a:t>“</a:t>
            </a:r>
            <a:r>
              <a:rPr lang="vi-VN" sz="2200" i="1" dirty="0" smtClean="0"/>
              <a:t>gura satului</a:t>
            </a:r>
            <a:r>
              <a:rPr lang="en-US" sz="2200" i="1" dirty="0" smtClean="0"/>
              <a:t>”</a:t>
            </a:r>
            <a:r>
              <a:rPr lang="vi-VN" sz="2200" i="1" dirty="0" smtClean="0"/>
              <a:t> </a:t>
            </a:r>
            <a:r>
              <a:rPr lang="vi-VN" sz="2200" i="1" dirty="0" smtClean="0"/>
              <a:t>ramânand a fi una dintre cele mai credibile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CONCLUZII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- </a:t>
            </a:r>
            <a:r>
              <a:rPr lang="ro-RO" i="1" dirty="0" smtClean="0"/>
              <a:t>cetățenii </a:t>
            </a:r>
            <a:r>
              <a:rPr lang="ro-RO" i="1" dirty="0" smtClean="0"/>
              <a:t>indica drept sursa de informare atât consilierii cat si funcționarii primăriei, totusi considera ca ultimii ar trebui sa aiba mai multe adunari de raportare, iar la capitolul transparența , acelațși grup indică ca activitattea APL nu este transparentă.</a:t>
            </a:r>
          </a:p>
          <a:p>
            <a:pPr>
              <a:buNone/>
            </a:pPr>
            <a:r>
              <a:rPr lang="en-US" i="1" dirty="0" smtClean="0"/>
              <a:t>- </a:t>
            </a:r>
            <a:r>
              <a:rPr lang="ro-RO" i="1" dirty="0" smtClean="0"/>
              <a:t>cetățenii </a:t>
            </a:r>
            <a:r>
              <a:rPr lang="ro-RO" i="1" dirty="0" smtClean="0"/>
              <a:t>doresc să afle cât mai multe despre activitatea primăriei chiar de la primar sau consilieri in cadrul adunarilor.</a:t>
            </a:r>
          </a:p>
          <a:p>
            <a:pPr>
              <a:buNone/>
            </a:pPr>
            <a:r>
              <a:rPr lang="en-US" i="1" dirty="0" smtClean="0"/>
              <a:t>- </a:t>
            </a:r>
            <a:r>
              <a:rPr lang="en-US" i="1" dirty="0" smtClean="0"/>
              <a:t>b</a:t>
            </a:r>
            <a:r>
              <a:rPr lang="ro-RO" i="1" dirty="0" smtClean="0"/>
              <a:t>ugetul </a:t>
            </a:r>
            <a:r>
              <a:rPr lang="ro-RO" i="1" dirty="0" smtClean="0"/>
              <a:t>primariei si gestionarea banilor publici rămane a fi un subiect de interes general</a:t>
            </a:r>
          </a:p>
          <a:p>
            <a:pPr>
              <a:buNone/>
            </a:pPr>
            <a:r>
              <a:rPr lang="en-US" i="1" dirty="0" smtClean="0"/>
              <a:t>- </a:t>
            </a:r>
            <a:r>
              <a:rPr lang="ro-RO" i="1" dirty="0" smtClean="0"/>
              <a:t>din </a:t>
            </a:r>
            <a:r>
              <a:rPr lang="ro-RO" i="1" dirty="0" smtClean="0"/>
              <a:t>cele analizate constatăm că, în special în comunităţile rurale, există în continuare o preferinţă pentru dialogul faţă în faţă, de la om la om, în detrimentul comunicării oficiale.</a:t>
            </a:r>
          </a:p>
          <a:p>
            <a:pPr>
              <a:buNone/>
            </a:pPr>
            <a:r>
              <a:rPr lang="en-US" i="1" dirty="0" smtClean="0"/>
              <a:t>- </a:t>
            </a:r>
            <a:r>
              <a:rPr lang="en-US" i="1" dirty="0" smtClean="0"/>
              <a:t>P</a:t>
            </a:r>
            <a:r>
              <a:rPr lang="ro-RO" i="1" dirty="0" smtClean="0"/>
              <a:t>rimăria </a:t>
            </a:r>
            <a:r>
              <a:rPr lang="ro-RO" i="1" dirty="0" smtClean="0"/>
              <a:t>ar trebui să ia în considerare publicarea unui ziar (sau cel puțin al unui Buletin de informare) care ar putea fi o sursa credibila de informare.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CONCLUZII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862763"/>
          </a:xfrm>
        </p:spPr>
        <p:txBody>
          <a:bodyPr/>
          <a:lstStyle/>
          <a:p>
            <a:r>
              <a:rPr lang="ro-RO" dirty="0" smtClean="0"/>
              <a:t>Eşantionul supus sondajului este format din 303 persoane din care 42,6% </a:t>
            </a:r>
            <a:r>
              <a:rPr lang="ro-RO" i="1" dirty="0" smtClean="0"/>
              <a:t>sex masculin</a:t>
            </a:r>
            <a:r>
              <a:rPr lang="ro-RO" dirty="0" smtClean="0"/>
              <a:t> (129 persoane), iar 57,4% </a:t>
            </a:r>
            <a:r>
              <a:rPr lang="ro-RO" i="1" dirty="0" smtClean="0"/>
              <a:t>sex feminin</a:t>
            </a:r>
            <a:r>
              <a:rPr lang="ro-RO" dirty="0" smtClean="0"/>
              <a:t> (174 persoane).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600" dirty="0" smtClean="0"/>
              <a:t>Rezultatele sondajului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8877" y="3369945"/>
            <a:ext cx="4869139" cy="2743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340249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Varsta</a:t>
            </a:r>
            <a:endParaRPr lang="ru-RU" sz="2800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4575" y="2076450"/>
            <a:ext cx="5887474" cy="35275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2331" y="1926832"/>
            <a:ext cx="7961746" cy="372938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De unde vă informati despre activitatea Primăriei și a Consiliului Local​?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Cât de transparentă este activitatea aparatului Primăriei satului Costești?</a:t>
            </a:r>
            <a:endParaRPr 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855" y="2360289"/>
            <a:ext cx="7636213" cy="293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66235"/>
          </a:xfrm>
        </p:spPr>
        <p:txBody>
          <a:bodyPr>
            <a:normAutofit/>
          </a:bodyPr>
          <a:lstStyle/>
          <a:p>
            <a:r>
              <a:rPr lang="ro-RO" sz="2800" dirty="0"/>
              <a:t>Cât de transparentă este activitatea aparatului Primăriei satului Costești?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9800" y="1925033"/>
            <a:ext cx="7182818" cy="41007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999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o-RO" sz="3100" dirty="0" smtClean="0"/>
              <a:t>Cât </a:t>
            </a:r>
            <a:r>
              <a:rPr lang="ro-RO" sz="3100" dirty="0" smtClean="0"/>
              <a:t>de transparentă este activitatea Consiliului local Costești?</a:t>
            </a: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213" y="2422187"/>
            <a:ext cx="7801583" cy="272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Cât de transparentă este activitatea Consiliului local Costești?</a:t>
            </a:r>
            <a:endParaRPr lang="en-US" sz="2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052" y="2118560"/>
            <a:ext cx="5797895" cy="325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112</TotalTime>
  <Words>529</Words>
  <Application>Microsoft Office PowerPoint</Application>
  <PresentationFormat>On-screen Show (4:3)</PresentationFormat>
  <Paragraphs>47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Sporirea transparenţei şi a responsabilităţii  guvernării locale şi a participării publicului  în satul Costeşti</vt:lpstr>
      <vt:lpstr>Chestionarele au cuprins 10 întrebări, referitoare la: </vt:lpstr>
      <vt:lpstr>Rezultatele sondajului </vt:lpstr>
      <vt:lpstr>Varsta</vt:lpstr>
      <vt:lpstr>De unde vă informati despre activitatea Primăriei și a Consiliului Local​?</vt:lpstr>
      <vt:lpstr>Cât de transparentă este activitatea aparatului Primăriei satului Costești?</vt:lpstr>
      <vt:lpstr>Cât de transparentă este activitatea aparatului Primăriei satului Costești?</vt:lpstr>
      <vt:lpstr> Cât de transparentă este activitatea Consiliului local Costești? </vt:lpstr>
      <vt:lpstr>Cât de transparentă este activitatea Consiliului local Costești?</vt:lpstr>
      <vt:lpstr>Cât de des vizitați și citiți pagina oficiala web a primariei </vt:lpstr>
      <vt:lpstr>Cât de des vizitați și citiți pagina oficiala web a primariei </vt:lpstr>
      <vt:lpstr>Cât de des vizitează și citesc pagina oficiala de Facebook a Primariei Costești ?</vt:lpstr>
      <vt:lpstr>Cât de des vizitează și citesc pagina oficiala de Facebook a Primariei Costești ?</vt:lpstr>
      <vt:lpstr> Ați avut vreo inițiativă de interes public depusă la Primăria satului Costești? </vt:lpstr>
      <vt:lpstr> Ați avut vreo inițiativă de interes public depusă la Primăria satului Costești? </vt:lpstr>
      <vt:lpstr>Vă interesați despre bugetul (veniturile și cheltuielile) primariei?  </vt:lpstr>
      <vt:lpstr>Vă interesați despre bugetul (veniturile și cheltuielile) primariei?  </vt:lpstr>
      <vt:lpstr>Vă interesați despre bugetul (veniturile și cheltuielile) primariei?</vt:lpstr>
      <vt:lpstr> Cât de eficientă metodă vi se pare publicarea noutăților pe site-ul oficial al Primăriei? </vt:lpstr>
      <vt:lpstr>Cât de eficientă metodă vi se pare publicarea noutăților pe site-ul oficial al Primăriei?  Comparativ:</vt:lpstr>
      <vt:lpstr>Cât de eficientă metodă vi se pare publicarea noutăților pe site-ul oficial al Primăriei?</vt:lpstr>
      <vt:lpstr> Citiți despre activitatea satului de pe panoul de informații din fața Primăriei Costești? </vt:lpstr>
      <vt:lpstr> Citiți despre activitatea satului de pe panoul de informații din fața Primăriei Costești? </vt:lpstr>
      <vt:lpstr>Citiți despre activitatea satului de pe panoul de informații din fața Primăriei Costești?</vt:lpstr>
      <vt:lpstr>CONCLUZII</vt:lpstr>
      <vt:lpstr>CONCLUZII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</dc:creator>
  <cp:lastModifiedBy>Lilia.S</cp:lastModifiedBy>
  <cp:revision>19</cp:revision>
  <dcterms:created xsi:type="dcterms:W3CDTF">2014-09-16T21:33:07Z</dcterms:created>
  <dcterms:modified xsi:type="dcterms:W3CDTF">2017-08-09T14:05:18Z</dcterms:modified>
</cp:coreProperties>
</file>