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84" r:id="rId8"/>
    <p:sldId id="286" r:id="rId9"/>
    <p:sldId id="285" r:id="rId10"/>
    <p:sldId id="28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9" autoAdjust="0"/>
    <p:restoredTop sz="94723" autoAdjust="0"/>
  </p:normalViewPr>
  <p:slideViewPr>
    <p:cSldViewPr>
      <p:cViewPr varScale="1">
        <p:scale>
          <a:sx n="105" d="100"/>
          <a:sy n="105" d="100"/>
        </p:scale>
        <p:origin x="118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err="1"/>
                      <a:t>Impozit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pe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venit</a:t>
                    </a:r>
                    <a:r>
                      <a:rPr lang="en-US"/>
                      <a:t>
</a:t>
                    </a:r>
                    <a:r>
                      <a:rPr lang="en-US" smtClean="0"/>
                      <a:t>13%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003-43D3-B217-4F2A81510DA0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err="1"/>
                      <a:t>impozit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funciar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si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pe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imobil</a:t>
                    </a:r>
                    <a:r>
                      <a:rPr lang="en-US"/>
                      <a:t>
</a:t>
                    </a:r>
                    <a:r>
                      <a:rPr lang="en-US" smtClean="0"/>
                      <a:t>5%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003-43D3-B217-4F2A81510DA0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err="1"/>
                      <a:t>alte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venituri</a:t>
                    </a:r>
                    <a:r>
                      <a:rPr lang="en-US"/>
                      <a:t>
</a:t>
                    </a:r>
                    <a:r>
                      <a:rPr lang="en-US" smtClean="0"/>
                      <a:t>1%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003-43D3-B217-4F2A81510DA0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err="1"/>
                      <a:t>Taxe</a:t>
                    </a:r>
                    <a:r>
                      <a:rPr lang="en-US" dirty="0"/>
                      <a:t> locale</a:t>
                    </a:r>
                    <a:r>
                      <a:rPr lang="en-US"/>
                      <a:t>
</a:t>
                    </a:r>
                    <a:r>
                      <a:rPr lang="en-US" smtClean="0"/>
                      <a:t>6%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003-43D3-B217-4F2A81510DA0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err="1"/>
                      <a:t>Incasari</a:t>
                    </a:r>
                    <a:r>
                      <a:rPr lang="en-US" dirty="0"/>
                      <a:t> de la ser. cu </a:t>
                    </a:r>
                    <a:r>
                      <a:rPr lang="en-US" dirty="0" err="1"/>
                      <a:t>plata</a:t>
                    </a:r>
                    <a:r>
                      <a:rPr lang="en-US"/>
                      <a:t>
</a:t>
                    </a:r>
                    <a:r>
                      <a:rPr lang="en-US" smtClean="0"/>
                      <a:t>5%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003-43D3-B217-4F2A81510DA0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err="1"/>
                      <a:t>Transferuri</a:t>
                    </a:r>
                    <a:r>
                      <a:rPr lang="en-US"/>
                      <a:t>
</a:t>
                    </a:r>
                    <a:r>
                      <a:rPr lang="en-US" smtClean="0"/>
                      <a:t>70%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003-43D3-B217-4F2A81510D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Impozit pe venit</c:v>
                </c:pt>
                <c:pt idx="1">
                  <c:v>impozit funciar si pe imobil</c:v>
                </c:pt>
                <c:pt idx="2">
                  <c:v>alte venituri</c:v>
                </c:pt>
                <c:pt idx="3">
                  <c:v>Taxe locale</c:v>
                </c:pt>
                <c:pt idx="4">
                  <c:v>Incasari de la ser. cu plata</c:v>
                </c:pt>
                <c:pt idx="5">
                  <c:v>Transferuri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12</c:v>
                </c:pt>
                <c:pt idx="1">
                  <c:v>4</c:v>
                </c:pt>
                <c:pt idx="2">
                  <c:v>2</c:v>
                </c:pt>
                <c:pt idx="3">
                  <c:v>5</c:v>
                </c:pt>
                <c:pt idx="4">
                  <c:v>6</c:v>
                </c:pt>
                <c:pt idx="5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003-43D3-B217-4F2A81510DA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Impozit pe venit</c:v>
                </c:pt>
                <c:pt idx="1">
                  <c:v>impozit funciar si pe imobil</c:v>
                </c:pt>
                <c:pt idx="2">
                  <c:v>alte venituri</c:v>
                </c:pt>
                <c:pt idx="3">
                  <c:v>Taxe locale</c:v>
                </c:pt>
                <c:pt idx="4">
                  <c:v>Incasari de la ser. cu plata</c:v>
                </c:pt>
                <c:pt idx="5">
                  <c:v>Transferuri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003-43D3-B217-4F2A81510DA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Impozit pe venit</c:v>
                </c:pt>
                <c:pt idx="1">
                  <c:v>impozit funciar si pe imobil</c:v>
                </c:pt>
                <c:pt idx="2">
                  <c:v>alte venituri</c:v>
                </c:pt>
                <c:pt idx="3">
                  <c:v>Taxe locale</c:v>
                </c:pt>
                <c:pt idx="4">
                  <c:v>Incasari de la ser. cu plata</c:v>
                </c:pt>
                <c:pt idx="5">
                  <c:v>Transferuri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003-43D3-B217-4F2A81510DA0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err="1"/>
                      <a:t>Transferuri</a:t>
                    </a:r>
                    <a:r>
                      <a:rPr lang="en-US"/>
                      <a:t>
</a:t>
                    </a:r>
                    <a:r>
                      <a:rPr lang="en-US" smtClean="0"/>
                      <a:t>70%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F8B-4B29-BF97-47B5B25E38D6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err="1"/>
                      <a:t>Venituri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proprii</a:t>
                    </a:r>
                    <a:r>
                      <a:rPr lang="en-US"/>
                      <a:t>
</a:t>
                    </a:r>
                    <a:r>
                      <a:rPr lang="en-US" smtClean="0"/>
                      <a:t>30%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F8B-4B29-BF97-47B5B25E38D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Transferuri</c:v>
                </c:pt>
                <c:pt idx="1">
                  <c:v>Venituri proprii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71</c:v>
                </c:pt>
                <c:pt idx="1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F8B-4B29-BF97-47B5B25E38D6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002-4893-9B76-DB345D3FA8D6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it-IT" dirty="0"/>
                      <a:t>Servicii in domeniul economiei</a:t>
                    </a:r>
                    <a:r>
                      <a:rPr lang="it-IT"/>
                      <a:t>; </a:t>
                    </a:r>
                    <a:r>
                      <a:rPr lang="it-IT" smtClean="0"/>
                      <a:t>5</a:t>
                    </a:r>
                    <a:endParaRPr lang="it-IT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002-4893-9B76-DB345D3FA8D6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/>
                      <a:t>Gospodăria de locuinţe şi gospodăria serviciilor comunale (amen. Terit</a:t>
                    </a:r>
                    <a:r>
                      <a:rPr lang="en-US"/>
                      <a:t>.); </a:t>
                    </a:r>
                    <a:r>
                      <a:rPr lang="en-US" smtClean="0"/>
                      <a:t>8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002-4893-9B76-DB345D3FA8D6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/>
                      <a:t>Cultură, sport, tineret, culte şi odihnă</a:t>
                    </a:r>
                    <a:r>
                      <a:rPr lang="en-US"/>
                      <a:t>; </a:t>
                    </a:r>
                    <a:r>
                      <a:rPr lang="en-US" smtClean="0"/>
                      <a:t>4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002-4893-9B76-DB345D3FA8D6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 err="1"/>
                      <a:t>Protectie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sociala</a:t>
                    </a:r>
                    <a:r>
                      <a:rPr lang="en-US"/>
                      <a:t>; </a:t>
                    </a:r>
                    <a:r>
                      <a:rPr lang="en-US" smtClean="0"/>
                      <a:t>5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002-4893-9B76-DB345D3FA8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Servicii de stat cu destinaţie generală (aparat + contab. + alte chelt.)</c:v>
                </c:pt>
                <c:pt idx="1">
                  <c:v>Apararea nationala</c:v>
                </c:pt>
                <c:pt idx="2">
                  <c:v>Servicii in domeniul economiei</c:v>
                </c:pt>
                <c:pt idx="3">
                  <c:v>Gospodăria de locuinţe şi gospodăria serviciilor comunale (amen. Terit.)</c:v>
                </c:pt>
                <c:pt idx="4">
                  <c:v>Cultură, sport, tineret, culte şi odihnă</c:v>
                </c:pt>
                <c:pt idx="5">
                  <c:v>Învăţămînt</c:v>
                </c:pt>
                <c:pt idx="6">
                  <c:v>Protectie sociala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15</c:v>
                </c:pt>
                <c:pt idx="1">
                  <c:v>0.1</c:v>
                </c:pt>
                <c:pt idx="2">
                  <c:v>8</c:v>
                </c:pt>
                <c:pt idx="3">
                  <c:v>7</c:v>
                </c:pt>
                <c:pt idx="4">
                  <c:v>5</c:v>
                </c:pt>
                <c:pt idx="5">
                  <c:v>60</c:v>
                </c:pt>
                <c:pt idx="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002-4893-9B76-DB345D3FA8D6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gr.1
</a:t>
                    </a:r>
                    <a:r>
                      <a:rPr lang="en-US" dirty="0" smtClean="0"/>
                      <a:t>32%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5E0-4DA8-89D4-375C24EC4EF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gr.2
</a:t>
                    </a:r>
                    <a:r>
                      <a:rPr lang="en-US" dirty="0" smtClean="0"/>
                      <a:t>31%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5E0-4DA8-89D4-375C24EC4E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gr.1</c:v>
                </c:pt>
                <c:pt idx="1">
                  <c:v>gr.2</c:v>
                </c:pt>
                <c:pt idx="2">
                  <c:v>gr.3</c:v>
                </c:pt>
                <c:pt idx="3">
                  <c:v>gr.4</c:v>
                </c:pt>
                <c:pt idx="4">
                  <c:v>speranta</c:v>
                </c:pt>
                <c:pt idx="5">
                  <c:v>scoala de arte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32</c:v>
                </c:pt>
                <c:pt idx="1">
                  <c:v>31</c:v>
                </c:pt>
                <c:pt idx="2">
                  <c:v>9</c:v>
                </c:pt>
                <c:pt idx="3">
                  <c:v>11</c:v>
                </c:pt>
                <c:pt idx="4">
                  <c:v>5</c:v>
                </c:pt>
                <c:pt idx="5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E0-4DA8-89D4-375C24EC4EF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gr.1</c:v>
                </c:pt>
                <c:pt idx="1">
                  <c:v>gr.2</c:v>
                </c:pt>
                <c:pt idx="2">
                  <c:v>gr.3</c:v>
                </c:pt>
                <c:pt idx="3">
                  <c:v>gr.4</c:v>
                </c:pt>
                <c:pt idx="4">
                  <c:v>speranta</c:v>
                </c:pt>
                <c:pt idx="5">
                  <c:v>scoala de arte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3-E5E0-4DA8-89D4-375C24EC4EF0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aparatul</c:v>
                </c:pt>
                <c:pt idx="1">
                  <c:v>gr.1</c:v>
                </c:pt>
                <c:pt idx="2">
                  <c:v>gr. 2</c:v>
                </c:pt>
                <c:pt idx="3">
                  <c:v>gr.3</c:v>
                </c:pt>
                <c:pt idx="4">
                  <c:v>gr.4</c:v>
                </c:pt>
                <c:pt idx="5">
                  <c:v>scoala de arte</c:v>
                </c:pt>
                <c:pt idx="6">
                  <c:v>cultura</c:v>
                </c:pt>
                <c:pt idx="7">
                  <c:v>centru Speranta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12</c:v>
                </c:pt>
                <c:pt idx="1">
                  <c:v>22</c:v>
                </c:pt>
                <c:pt idx="2">
                  <c:v>20</c:v>
                </c:pt>
                <c:pt idx="3">
                  <c:v>8</c:v>
                </c:pt>
                <c:pt idx="4">
                  <c:v>11</c:v>
                </c:pt>
                <c:pt idx="5">
                  <c:v>12</c:v>
                </c:pt>
                <c:pt idx="6">
                  <c:v>7</c:v>
                </c:pt>
                <c:pt idx="7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3A-4D46-ACE7-D984BE12B1C1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D7E42F-D201-4582-9CB9-EC87A74A7776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5897D-A3F4-44F2-9341-DE4FEA5CFD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5897D-A3F4-44F2-9341-DE4FEA5CFD3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5897D-A3F4-44F2-9341-DE4FEA5CFD3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EA5A3E3-EE49-413F-A0CA-CC66046B901B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E5D1DC9-C236-40D0-B1F5-39E927DCA4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A3E3-EE49-413F-A0CA-CC66046B901B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D1DC9-C236-40D0-B1F5-39E927DCA4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4EA5A3E3-EE49-413F-A0CA-CC66046B901B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E5D1DC9-C236-40D0-B1F5-39E927DCA4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772D2-167A-4BED-9CC2-C9D2F93A3E16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5CCD9-A967-43BF-8736-2046ACA8C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A3E3-EE49-413F-A0CA-CC66046B901B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D1DC9-C236-40D0-B1F5-39E927DCA4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EA5A3E3-EE49-413F-A0CA-CC66046B901B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FE5D1DC9-C236-40D0-B1F5-39E927DCA4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A3E3-EE49-413F-A0CA-CC66046B901B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D1DC9-C236-40D0-B1F5-39E927DCA4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A3E3-EE49-413F-A0CA-CC66046B901B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D1DC9-C236-40D0-B1F5-39E927DCA4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A3E3-EE49-413F-A0CA-CC66046B901B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D1DC9-C236-40D0-B1F5-39E927DCA4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EA5A3E3-EE49-413F-A0CA-CC66046B901B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D1DC9-C236-40D0-B1F5-39E927DCA4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A3E3-EE49-413F-A0CA-CC66046B901B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D1DC9-C236-40D0-B1F5-39E927DCA4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A3E3-EE49-413F-A0CA-CC66046B901B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D1DC9-C236-40D0-B1F5-39E927DCA4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EA5A3E3-EE49-413F-A0CA-CC66046B901B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E5D1DC9-C236-40D0-B1F5-39E927DCA4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Proiectul</a:t>
            </a:r>
            <a:r>
              <a:rPr lang="en-US" dirty="0" smtClean="0"/>
              <a:t> </a:t>
            </a:r>
            <a:r>
              <a:rPr lang="en-US" dirty="0" err="1" smtClean="0"/>
              <a:t>bugetului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anul</a:t>
            </a:r>
            <a:r>
              <a:rPr lang="en-US" dirty="0" smtClean="0"/>
              <a:t> 201</a:t>
            </a:r>
            <a:r>
              <a:rPr lang="ru-RU" dirty="0" smtClean="0"/>
              <a:t>9</a:t>
            </a:r>
            <a:r>
              <a:rPr lang="en-US" dirty="0" smtClean="0"/>
              <a:t> </a:t>
            </a:r>
            <a:r>
              <a:rPr lang="en-US" dirty="0" err="1" smtClean="0"/>
              <a:t>satului</a:t>
            </a:r>
            <a:r>
              <a:rPr lang="en-US" dirty="0" smtClean="0"/>
              <a:t> </a:t>
            </a:r>
            <a:r>
              <a:rPr lang="en-US" dirty="0" err="1" smtClean="0"/>
              <a:t>Coste</a:t>
            </a:r>
            <a:r>
              <a:rPr lang="ro-RO" dirty="0" smtClean="0"/>
              <a:t>ști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Statele</a:t>
            </a:r>
            <a:r>
              <a:rPr lang="en-US" dirty="0" smtClean="0"/>
              <a:t> de personal </a:t>
            </a:r>
            <a:r>
              <a:rPr lang="en-US" dirty="0" err="1" smtClean="0"/>
              <a:t>reprezentat</a:t>
            </a:r>
            <a:r>
              <a:rPr lang="en-US" dirty="0" smtClean="0"/>
              <a:t> in forma </a:t>
            </a:r>
            <a:r>
              <a:rPr lang="en-US" dirty="0" err="1" smtClean="0"/>
              <a:t>grafica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1" baseline="0" dirty="0" err="1" smtClean="0">
                <a:latin typeface="Arial Narrow"/>
              </a:rPr>
              <a:t>Structura</a:t>
            </a:r>
            <a:r>
              <a:rPr lang="en-US" b="1" baseline="0" dirty="0" smtClean="0">
                <a:latin typeface="Arial Narrow"/>
              </a:rPr>
              <a:t> </a:t>
            </a:r>
            <a:r>
              <a:rPr lang="en-US" b="1" baseline="0" dirty="0" err="1" smtClean="0">
                <a:latin typeface="Arial Narrow"/>
              </a:rPr>
              <a:t>veniturilor</a:t>
            </a:r>
            <a:r>
              <a:rPr lang="en-US" b="1" baseline="0" dirty="0" smtClean="0">
                <a:latin typeface="Arial Narrow"/>
              </a:rPr>
              <a:t>, </a:t>
            </a:r>
            <a:r>
              <a:rPr lang="en-US" b="1" baseline="0" dirty="0" err="1" smtClean="0">
                <a:latin typeface="Arial Narrow"/>
              </a:rPr>
              <a:t>mii</a:t>
            </a:r>
            <a:r>
              <a:rPr lang="en-US" b="1" baseline="0" dirty="0" smtClean="0">
                <a:latin typeface="Arial Narrow"/>
              </a:rPr>
              <a:t> lei	</a:t>
            </a:r>
            <a:r>
              <a:rPr lang="en-US" b="1" baseline="0" dirty="0" smtClean="0">
                <a:latin typeface="Times New Roman"/>
              </a:rPr>
              <a:t>		</a:t>
            </a:r>
            <a:endParaRPr lang="en-US" b="1" baseline="0" dirty="0" smtClean="0">
              <a:latin typeface="Calibri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043608" y="1196752"/>
          <a:ext cx="60960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8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5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Denumirea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Cod Eco (k4)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Suma,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mii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lei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Venituri total: inclusiv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18564,7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Impozit pe venitul persoanelor fizice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1111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2500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Impozitul funciar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1131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570,8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Impozitul pe bunurile imobiliare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1132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328,1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Impozite pe proprietate cu caracter ocazional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1133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Taxe locale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1144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825,2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Plata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pentru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chirie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/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arenda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1415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Plata pentru certificate de urbanism si autorizarile de construire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1422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Incasari de la prestarea serviciilor cu plata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1423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961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Amenzi şi sancţiuni contravenţionale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1431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Alte venituri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1451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85,5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Transferuri primite între bugetul de stat şi bugetele locale de nivelul 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1912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13025,1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ro-RO" baseline="0" dirty="0" smtClean="0">
                <a:latin typeface="Calibri"/>
              </a:rPr>
              <a:t>Structura veniturilor</a:t>
            </a:r>
            <a:endParaRPr lang="ru-RU" baseline="0" dirty="0" smtClean="0">
              <a:latin typeface="Calibri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763688" y="170080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48064" y="19888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it-IT" b="1" baseline="0" dirty="0" smtClean="0">
                <a:latin typeface="Arial Narrow"/>
              </a:rPr>
              <a:t>	</a:t>
            </a:r>
            <a:endParaRPr lang="it-IT" b="1" baseline="0" dirty="0" smtClean="0">
              <a:latin typeface="Calibri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aseline="0" dirty="0" err="1" smtClean="0">
                <a:latin typeface="Arial Narrow"/>
              </a:rPr>
              <a:t>Structura</a:t>
            </a:r>
            <a:r>
              <a:rPr lang="en-US" baseline="0" dirty="0" smtClean="0">
                <a:latin typeface="Arial Narrow"/>
              </a:rPr>
              <a:t> </a:t>
            </a:r>
            <a:r>
              <a:rPr lang="en-US" baseline="0" dirty="0" err="1" smtClean="0">
                <a:latin typeface="Arial Narrow"/>
              </a:rPr>
              <a:t>cheltuielilor</a:t>
            </a:r>
            <a:r>
              <a:rPr lang="en-US" baseline="0" dirty="0" smtClean="0">
                <a:latin typeface="Arial Narrow"/>
              </a:rPr>
              <a:t>				</a:t>
            </a:r>
            <a:endParaRPr lang="en-US" baseline="0" dirty="0" smtClean="0">
              <a:latin typeface="Calibri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15616" y="1412776"/>
          <a:ext cx="6240016" cy="10198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60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Denumirea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Cod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Suma, mii lei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Cheltuieli recurente, în total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18564.7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inclusiv cheltuieli de personal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8333,8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vi-VN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Servicii de stat cu destinaţie generală (aparat + contab. + alte chelt.)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Cheltuieli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, total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2499,5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Servicii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in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domeniul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0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economiei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/ </a:t>
                      </a:r>
                      <a:r>
                        <a:rPr lang="en-US" sz="10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dezvoltzrea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0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drumurilor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/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Cheltuieli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, total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vi-VN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Gospodăria de locuinţe şi gospodăria serviciilor comunale (amen. Terit.)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Cheltuieli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, total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1505,9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vi-VN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Dezvoltarea gospodăriei de locuinţe şi serviciilor comunale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7502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505,9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Aprovizionare cu apa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7503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Iluminarea stradala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7505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vi-VN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Cultură, sport, tineret, culte şi odihnă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Cheltuieli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, total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800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Dezvoltarea culturii (c/c + biblioteca)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8502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Sport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8602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vi-VN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Învăţămînt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Resurse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generale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10047,9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vi-VN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Resurse colectate de autorităţi/instituţii bugetare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Cheltuieli, total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11008,9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Educaţie timpurie (gradinitile)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8802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9572,4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Educatie extrascolara (sc. De arte)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8814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1436,5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Protectie sociala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Cheltuieli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, total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Protectie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sociala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a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unor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categorii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de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cetateni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(</a:t>
                      </a:r>
                      <a:r>
                        <a:rPr lang="en-US" sz="10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centru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0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Speranta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90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Resurse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generale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vi-VN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Resurse colectate de autorităţi/instituţii bugetare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sz="3200" dirty="0" err="1" smtClean="0">
                <a:latin typeface="Arial Narrow"/>
              </a:rPr>
              <a:t>Structura</a:t>
            </a:r>
            <a:r>
              <a:rPr lang="en-US" sz="3200" dirty="0" smtClean="0">
                <a:latin typeface="Arial Narrow"/>
              </a:rPr>
              <a:t> </a:t>
            </a:r>
            <a:r>
              <a:rPr lang="en-US" sz="3200" dirty="0" err="1" smtClean="0">
                <a:latin typeface="Arial Narrow"/>
              </a:rPr>
              <a:t>cheltuielilor</a:t>
            </a:r>
            <a:r>
              <a:rPr lang="en-US" sz="3200" dirty="0" smtClean="0">
                <a:latin typeface="Arial Narrow"/>
              </a:rPr>
              <a:t> </a:t>
            </a:r>
            <a:r>
              <a:rPr lang="en-US" sz="3200" dirty="0" err="1" smtClean="0">
                <a:latin typeface="Arial Narrow"/>
              </a:rPr>
              <a:t>prezentata</a:t>
            </a:r>
            <a:r>
              <a:rPr lang="en-US" sz="3200" dirty="0" smtClean="0">
                <a:latin typeface="Arial Narrow"/>
              </a:rPr>
              <a:t> in forma de </a:t>
            </a:r>
            <a:r>
              <a:rPr lang="en-US" sz="3200" dirty="0" err="1" smtClean="0">
                <a:latin typeface="Arial Narrow"/>
              </a:rPr>
              <a:t>grafic</a:t>
            </a:r>
            <a:r>
              <a:rPr lang="pt-BR" sz="3200" baseline="0" dirty="0" smtClean="0">
                <a:latin typeface="Arial Narrow"/>
              </a:rPr>
              <a:t>				</a:t>
            </a:r>
            <a:endParaRPr lang="ru-RU" sz="3200" baseline="0" dirty="0" smtClean="0">
              <a:latin typeface="Calibri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sz="2800" dirty="0" smtClean="0"/>
              <a:t>Sinteza veniturililor colectate de către instituţiile bugetare finanţate din bugetul local pe anul 201</a:t>
            </a:r>
            <a:r>
              <a:rPr lang="en-US" sz="2800" dirty="0" smtClean="0"/>
              <a:t>9</a:t>
            </a:r>
            <a:endParaRPr lang="ru-RU" sz="2800" baseline="0" dirty="0" smtClean="0">
              <a:latin typeface="Times New Roman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03648" y="2636912"/>
          <a:ext cx="6096000" cy="3399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56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Nr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Denumirea instituției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Cod grupa funcției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Resurse fonduri speciale (296)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Gradinița nr. 1 "Andrieș"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0911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305,2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Gradinița nr. 2 "Scufița Roșie"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0911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299,3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Gradinița nr. 3 "Spicușor"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0911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89,8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Gradinița nr. 4 'Poiana"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0911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104,7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Școala de arte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8814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Sperenta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1020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961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sz="2800" dirty="0" smtClean="0"/>
              <a:t>Sinteza veniturililor colectate de către instituţiile bugetare finanţate din bugetul local pe anul 201</a:t>
            </a:r>
            <a:r>
              <a:rPr lang="en-US" sz="2800" dirty="0" smtClean="0"/>
              <a:t>9</a:t>
            </a:r>
            <a:endParaRPr lang="ru-RU" sz="2800" baseline="0" dirty="0" smtClean="0">
              <a:latin typeface="Times New Roman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475656" y="141277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vi-VN" sz="3200" dirty="0" smtClean="0"/>
              <a:t>Efectivul limită al statelor de personal din instituţiile publice finanţate de la bugetul s. Costești pe anul 201</a:t>
            </a:r>
            <a:r>
              <a:rPr lang="en-US" sz="3200" dirty="0" smtClean="0"/>
              <a:t>9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19672" y="1844824"/>
          <a:ext cx="6096000" cy="4822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5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Nr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Denumirea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Cod Org 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Efectivul de personal, unități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Primăria s. Costești - aparat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0102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13,5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Contabilitatea centralizată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0301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Grupul de deservire a cladirilor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0301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4,5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Grădinița nr. 1 Andrieș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8802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36,05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Grădinița nr. 2 Scufița Roșie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8802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32,55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Grădinița nr. 3 Spicușor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8802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,92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Grădinița nr. 4 Poiana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8802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17,25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Școala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de arte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8814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19,57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Biblioteca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8502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2,75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Căminul cultural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8502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8,5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Centru Speranta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9019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12,5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,09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169</TotalTime>
  <Words>578</Words>
  <Application>Microsoft Office PowerPoint</Application>
  <PresentationFormat>Экран (4:3)</PresentationFormat>
  <Paragraphs>231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</vt:lpstr>
      <vt:lpstr>Arial Narrow</vt:lpstr>
      <vt:lpstr>Calibri</vt:lpstr>
      <vt:lpstr>Tahoma</vt:lpstr>
      <vt:lpstr>Times New Roman</vt:lpstr>
      <vt:lpstr>Trebuchet MS</vt:lpstr>
      <vt:lpstr>Wingdings</vt:lpstr>
      <vt:lpstr>Wingdings 2</vt:lpstr>
      <vt:lpstr>Изящная</vt:lpstr>
      <vt:lpstr>Proiectul bugetului pentru anul 2019 satului Costești</vt:lpstr>
      <vt:lpstr>Structura veniturilor, mii lei   </vt:lpstr>
      <vt:lpstr>Structura veniturilor</vt:lpstr>
      <vt:lpstr> </vt:lpstr>
      <vt:lpstr>Structura cheltuielilor    </vt:lpstr>
      <vt:lpstr>Structura cheltuielilor prezentata in forma de grafic    </vt:lpstr>
      <vt:lpstr>Sinteza veniturililor colectate de către instituţiile bugetare finanţate din bugetul local pe anul 2019</vt:lpstr>
      <vt:lpstr>Sinteza veniturililor colectate de către instituţiile bugetare finanţate din bugetul local pe anul 2019</vt:lpstr>
      <vt:lpstr>Efectivul limită al statelor de personal din instituţiile publice finanţate de la bugetul s. Costești pe anul 2019</vt:lpstr>
      <vt:lpstr>Statele de personal reprezentat in forma grafica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Proiectul bugetului pentru anul 2018 satului Costești</dc:title>
  <dc:creator>Diana</dc:creator>
  <cp:lastModifiedBy>Пользователь Windows</cp:lastModifiedBy>
  <cp:revision>23</cp:revision>
  <dcterms:created xsi:type="dcterms:W3CDTF">2017-12-06T13:56:34Z</dcterms:created>
  <dcterms:modified xsi:type="dcterms:W3CDTF">2018-11-15T11:14:54Z</dcterms:modified>
</cp:coreProperties>
</file>