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9" r:id="rId5"/>
    <p:sldId id="267" r:id="rId6"/>
    <p:sldId id="266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 snapToGrid="0">
      <p:cViewPr varScale="1">
        <p:scale>
          <a:sx n="141" d="100"/>
          <a:sy n="141" d="100"/>
        </p:scale>
        <p:origin x="216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24074425364039"/>
          <c:y val="2.3491052969213611E-2"/>
          <c:w val="0.56944592923995963"/>
          <c:h val="0.953017894061572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B-4F74-9D87-9EEF62A02E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96-4FFB-AEB9-FC82AD234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96-4FFB-AEB9-FC82AD2343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96-4FFB-AEB9-FC82AD2343DF}"/>
              </c:ext>
            </c:extLst>
          </c:dPt>
          <c:cat>
            <c:strRef>
              <c:f>Sheet1!$A$2:$A$5</c:f>
              <c:strCache>
                <c:ptCount val="2"/>
                <c:pt idx="0">
                  <c:v>Transferuri de la Bugetul de Stat</c:v>
                </c:pt>
                <c:pt idx="1">
                  <c:v>Venituri proprii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13025.1</c:v>
                </c:pt>
                <c:pt idx="1">
                  <c:v>5539.6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B-4F74-9D87-9EEF62A0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CF-461C-9B62-50293DFED761}"/>
              </c:ext>
            </c:extLst>
          </c:dPt>
          <c:cat>
            <c:strRef>
              <c:f>Sheet1!$A$2:$A$5</c:f>
              <c:strCache>
                <c:ptCount val="3"/>
                <c:pt idx="0">
                  <c:v>Venituri proprii obtimute din prestarea serviciilor (serv. apa&amp;canalizare, serv administr APL, plata parinteasca)</c:v>
                </c:pt>
                <c:pt idx="1">
                  <c:v>Impozite Locale</c:v>
                </c:pt>
                <c:pt idx="2">
                  <c:v>Taxe Locale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1296.5</c:v>
                </c:pt>
                <c:pt idx="1">
                  <c:v>3407.9</c:v>
                </c:pt>
                <c:pt idx="2">
                  <c:v>835.2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2"/>
            <c:extLst>
              <c:ext xmlns:c16="http://schemas.microsoft.com/office/drawing/2014/chart" uri="{C3380CC4-5D6E-409C-BE32-E72D297353CC}">
                <c16:uniqueId val="{00000000-C827-44C4-A38B-2700724D498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Лист1!$A$3:$A$4</c:f>
              <c:strCache>
                <c:ptCount val="2"/>
                <c:pt idx="0">
                  <c:v>impozit pe venit</c:v>
                </c:pt>
                <c:pt idx="1">
                  <c:v>impozit pe proprietate </c:v>
                </c:pt>
              </c:strCache>
            </c:strRef>
          </c:cat>
          <c:val>
            <c:numRef>
              <c:f>Лист1!$B$3:$B$4</c:f>
              <c:numCache>
                <c:formatCode>0.000</c:formatCode>
                <c:ptCount val="2"/>
                <c:pt idx="0">
                  <c:v>3515.4</c:v>
                </c:pt>
                <c:pt idx="1">
                  <c:v>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27-44C4-A38B-2700724D49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Taxa de piaţă</c:v>
                </c:pt>
                <c:pt idx="1">
                  <c:v>Taxa pentru amenajarea teritoriului</c:v>
                </c:pt>
                <c:pt idx="2">
                  <c:v>Taxa pentru prestarea serviciilor de transport auto de călători pe teritoriul municipiilor, oraşelor şi satelor (comunelor)</c:v>
                </c:pt>
                <c:pt idx="3">
                  <c:v>Taxa pentru dispozitivele publicitare</c:v>
                </c:pt>
                <c:pt idx="4">
                  <c:v>Taxa pentru unităţile comerciale şi/sau de prestări servicii </c:v>
                </c:pt>
                <c:pt idx="5">
                  <c:v>Taxa pentru cazare</c:v>
                </c:pt>
                <c:pt idx="6">
                  <c:v>Taxa pentru salubrizare</c:v>
                </c:pt>
                <c:pt idx="7">
                  <c:v>Taxa de organizare a licitaţiilor şi loteriilor pe teritoriul UAT</c:v>
                </c:pt>
                <c:pt idx="8">
                  <c:v>Taxa pentru patenta de întreprinzător</c:v>
                </c:pt>
                <c:pt idx="9">
                  <c:v>Plata pentru chirie arenda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</c:v>
                </c:pt>
                <c:pt idx="1">
                  <c:v>180</c:v>
                </c:pt>
                <c:pt idx="2">
                  <c:v>2</c:v>
                </c:pt>
                <c:pt idx="3">
                  <c:v>1.5</c:v>
                </c:pt>
                <c:pt idx="4">
                  <c:v>410</c:v>
                </c:pt>
                <c:pt idx="5">
                  <c:v>33</c:v>
                </c:pt>
                <c:pt idx="6">
                  <c:v>210</c:v>
                </c:pt>
                <c:pt idx="7">
                  <c:v>15</c:v>
                </c:pt>
                <c:pt idx="8">
                  <c:v>30</c:v>
                </c:pt>
                <c:pt idx="9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4-4C0B-AE99-51F20344DF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28662978573585796"/>
          <c:w val="1"/>
          <c:h val="0.7091548530293521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1113,2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E4D-43D1-9FB8-F4EE5E3078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1111,6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E4D-43D1-9FB8-F4EE5E3078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1300,0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E4D-43D1-9FB8-F4EE5E3078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1990,0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E4D-43D1-9FB8-F4EE5E3078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3933,5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E4D-43D1-9FB8-F4EE5E3078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13939,7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E4D-43D1-9FB8-F4EE5E307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Casa de cultura, biblioteca, sport, activitati culturale</c:v>
                </c:pt>
                <c:pt idx="1">
                  <c:v>Protecţia socială (Centru de plasament)  </c:v>
                </c:pt>
                <c:pt idx="2">
                  <c:v>Amenajarea teritoriului, aprovizionarea cu apa, iluminare stradala</c:v>
                </c:pt>
                <c:pt idx="3">
                  <c:v>Reparaţie şi întreţinere a drumurilor publice</c:v>
                </c:pt>
                <c:pt idx="4">
                  <c:v>Cheltuieli pentru Primărie și Consiliul Local</c:v>
                </c:pt>
                <c:pt idx="5">
                  <c:v>Învățămînt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800</c:v>
                </c:pt>
                <c:pt idx="1">
                  <c:v>1000</c:v>
                </c:pt>
                <c:pt idx="2">
                  <c:v>1505.7</c:v>
                </c:pt>
                <c:pt idx="3">
                  <c:v>1800.5</c:v>
                </c:pt>
                <c:pt idx="4">
                  <c:v>2499.5</c:v>
                </c:pt>
                <c:pt idx="5">
                  <c:v>10959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F-49C2-B1B1-988C6A42D1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Casa de cultura, biblioteca, sport, activitati culturale</c:v>
                </c:pt>
                <c:pt idx="1">
                  <c:v>Protecţia socială (Centru de plasament)  </c:v>
                </c:pt>
                <c:pt idx="2">
                  <c:v>Amenajarea teritoriului, aprovizionarea cu apa, iluminare stradala</c:v>
                </c:pt>
                <c:pt idx="3">
                  <c:v>Reparaţie şi întreţinere a drumurilor publice</c:v>
                </c:pt>
                <c:pt idx="4">
                  <c:v>Cheltuieli pentru Primărie și Consiliul Local</c:v>
                </c:pt>
                <c:pt idx="5">
                  <c:v>Învățămînt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368F-49C2-B1B1-988C6A42D1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Casa de cultura, biblioteca, sport, activitati culturale</c:v>
                </c:pt>
                <c:pt idx="1">
                  <c:v>Protecţia socială (Centru de plasament)  </c:v>
                </c:pt>
                <c:pt idx="2">
                  <c:v>Amenajarea teritoriului, aprovizionarea cu apa, iluminare stradala</c:v>
                </c:pt>
                <c:pt idx="3">
                  <c:v>Reparaţie şi întreţinere a drumurilor publice</c:v>
                </c:pt>
                <c:pt idx="4">
                  <c:v>Cheltuieli pentru Primărie și Consiliul Local</c:v>
                </c:pt>
                <c:pt idx="5">
                  <c:v>Învățămînt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368F-49C2-B1B1-988C6A42D1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1801856"/>
        <c:axId val="154424960"/>
      </c:barChart>
      <c:catAx>
        <c:axId val="15180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24960"/>
        <c:crosses val="autoZero"/>
        <c:auto val="1"/>
        <c:lblAlgn val="ctr"/>
        <c:lblOffset val="100"/>
        <c:noMultiLvlLbl val="0"/>
      </c:catAx>
      <c:valAx>
        <c:axId val="154424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0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CF9D-D04E-4B55-8738-A56A88D32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619D7-4919-4B32-8D09-D9AC507E9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DD42-5898-4F24-9109-3A49CE49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82D1-63F0-4FF7-BFB6-C2811791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0C274-231B-4B5F-9441-D3EC091F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A66C-A1EA-4F5B-B3B1-3EC0C0FD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38293-8E08-4C26-83C3-274D91E43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3519-B90E-4BDE-9F56-67B6CC1D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F1BC-3CED-443B-B113-F3E3CB13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9249F-AE28-4842-8E5B-BF68BCCD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63A6F-FA84-4914-BC3A-4A8539DF9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35CB1-0578-4F48-9C65-280BCA4F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A33F7-8FCC-4B5E-8465-E494F9DD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4F88-95FD-495C-8CF7-99DD5488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5C6D-A596-46D8-BF62-9194BFDE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06F4-A535-4687-A001-491CD0E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1A778-C2D9-46EA-B3C7-C88A28A3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218D-A78E-4220-86CF-2854EA6E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5C3D3-02A9-4616-A1C9-68EF803D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7B65-E59A-4115-851E-27B980C0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C6A4-F916-4610-9631-749EC79C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836E5-118A-4216-BDA9-D498B1BA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3C28-B025-4C76-86A2-5521503B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C1958-7F02-4471-976A-549D12DD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4A923-D007-472E-91B2-4F2D4736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3F86-4498-4B63-BDCF-A08BBC88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0F9B-5682-4BCB-BE3F-4D3E20A1F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6F7C6-A770-4664-A0A0-3EED4F18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41A4A-8385-450C-BD7A-1F819B3D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58428-C59D-4BE1-AE12-B71EFEF3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7DA5-C80D-45AD-94A9-D695B088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8646-8084-4132-A843-2B072E68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7F30C-E281-4854-971A-BB69EC6A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E7465-7A48-49F8-B7E4-6C9628F13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1DF5C-6990-4D63-A584-7E8D6F014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0CD24-6463-4E9A-B48A-3021CEEF1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A86FE-4E30-433B-9A26-06781CB1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71B2E-0FBC-44B9-BFEB-996153F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0B5F1-4D80-445B-AE30-71700D78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0C8B-B948-46D0-9C47-2492B52D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F005D-20F3-420F-9B9F-7F0B9AA3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835B7-DB06-4D28-B360-59487D2C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97A21-9FB5-4A49-A0E6-EB83DAC0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A67BB-4F71-4D68-ADC6-3998280B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982CA-FE7B-4C2A-AFA8-60B1D091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A10CA-2233-4EC0-85CF-6FB24F4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EF82-86C2-4ECF-8A0A-ABB783F5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1E4D-6C9C-4B75-B917-A3803E4E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0DDD8-5A6F-4DF6-83B4-8771C7A48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5AFBE-BDA6-4B4E-87C7-8CDF6962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7F9D3-0256-42B1-84E4-D183A2C1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902A8-D6C0-4BFD-AFA4-6EAE53C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F696-35E0-40D6-BB38-E9CA8144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F72A4-8C16-4975-BEF9-68B77DCD2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35C7D-94FF-4E4F-B12E-02249928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A2010-BEFE-40A1-B2C4-52EFB96A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C896-FDD4-462F-9FB6-0F5740F7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7A050-55EF-4E0D-B630-0B38113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937D8-401F-40DE-88B0-631BEA78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03EA7-0EAA-4882-AA82-7AD7AFC9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9982-2C5B-4B71-9E11-4C93E5739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779C-6DBE-46A5-A19B-77F1FDB919BE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0BDA-6CB2-4DD5-AD0F-E0E99C320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A5D8-6099-47D1-AA80-ED8F3DAB9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3882" y="489640"/>
            <a:ext cx="7872984" cy="3112398"/>
          </a:xfrm>
        </p:spPr>
        <p:txBody>
          <a:bodyPr>
            <a:normAutofit/>
          </a:bodyPr>
          <a:lstStyle/>
          <a:p>
            <a:pPr algn="l"/>
            <a:r>
              <a:rPr lang="ro-RO" sz="9600" dirty="0">
                <a:latin typeface="Arial Black" panose="020B0A04020102020204" pitchFamily="34" charset="0"/>
              </a:rPr>
              <a:t>BUGETUL</a:t>
            </a:r>
            <a:br>
              <a:rPr lang="ro-RO" sz="9600" dirty="0">
                <a:latin typeface="Arial Black" panose="020B0A04020102020204" pitchFamily="34" charset="0"/>
              </a:rPr>
            </a:br>
            <a:r>
              <a:rPr lang="ro-RO" sz="9600" dirty="0">
                <a:latin typeface="Arial Black" panose="020B0A04020102020204" pitchFamily="34" charset="0"/>
              </a:rPr>
              <a:t>20</a:t>
            </a:r>
            <a:r>
              <a:rPr lang="en-US" sz="9600" dirty="0">
                <a:latin typeface="Arial Black" panose="020B0A04020102020204" pitchFamily="34" charset="0"/>
              </a:rPr>
              <a:t>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3882" y="3602038"/>
            <a:ext cx="8045262" cy="951674"/>
          </a:xfrm>
        </p:spPr>
        <p:txBody>
          <a:bodyPr>
            <a:normAutofit/>
          </a:bodyPr>
          <a:lstStyle/>
          <a:p>
            <a:pPr algn="l"/>
            <a:r>
              <a:rPr lang="ro-RO" sz="5400" dirty="0"/>
              <a:t>Proiect</a:t>
            </a:r>
            <a:endParaRPr lang="en-US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80953-C682-4CBF-A4C3-D9C9889777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390B23-9880-488C-97B5-7F19DBECB2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2A35C3-B064-4794-9D68-EEB501F66D47}"/>
              </a:ext>
            </a:extLst>
          </p:cNvPr>
          <p:cNvSpPr txBox="1"/>
          <p:nvPr/>
        </p:nvSpPr>
        <p:spPr>
          <a:xfrm>
            <a:off x="186446" y="5321772"/>
            <a:ext cx="320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Eveniment organizat cu suportul Programului Comunitatea Mea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3428718" y="489640"/>
            <a:ext cx="332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Primăria Costești, raionul Ialoveni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55" y="268109"/>
            <a:ext cx="6329276" cy="2419650"/>
          </a:xfrm>
        </p:spPr>
        <p:txBody>
          <a:bodyPr anchor="t">
            <a:normAutofit/>
          </a:bodyPr>
          <a:lstStyle/>
          <a:p>
            <a:r>
              <a:rPr lang="en-US" dirty="0" err="1">
                <a:latin typeface="Arial Black" panose="020B0A04020102020204" pitchFamily="34" charset="0"/>
              </a:rPr>
              <a:t>Bugetul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estimat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pentru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anul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ro-RO" dirty="0">
                <a:latin typeface="Arial Black" panose="020B0A04020102020204" pitchFamily="34" charset="0"/>
              </a:rPr>
              <a:t>20</a:t>
            </a:r>
            <a:r>
              <a:rPr lang="en-US" dirty="0">
                <a:latin typeface="Arial Black" panose="020B0A04020102020204" pitchFamily="34" charset="0"/>
              </a:rPr>
              <a:t>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408DD-69A0-41BB-9842-6624F12C3DFE}"/>
              </a:ext>
            </a:extLst>
          </p:cNvPr>
          <p:cNvSpPr txBox="1"/>
          <p:nvPr/>
        </p:nvSpPr>
        <p:spPr>
          <a:xfrm>
            <a:off x="3272790" y="2790245"/>
            <a:ext cx="8431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23,388,000</a:t>
            </a:r>
            <a:r>
              <a:rPr lang="ru-RU" sz="9600" b="1" dirty="0"/>
              <a:t> </a:t>
            </a:r>
            <a:r>
              <a:rPr lang="en-US" sz="9600" b="1" dirty="0"/>
              <a:t>lei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345596-54C3-4E4F-ACC8-C7EA0FBE81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31F4DA-A9F2-4C7E-8AE6-F241DEAF5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D9AE3B7-D09C-4FCB-9905-781A13A23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139363"/>
              </p:ext>
            </p:extLst>
          </p:nvPr>
        </p:nvGraphicFramePr>
        <p:xfrm>
          <a:off x="4519246" y="1032955"/>
          <a:ext cx="8991600" cy="536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2C4AF6A-2D81-4FAA-BE2D-3BA0FAFF3003}"/>
              </a:ext>
            </a:extLst>
          </p:cNvPr>
          <p:cNvSpPr txBox="1"/>
          <p:nvPr/>
        </p:nvSpPr>
        <p:spPr>
          <a:xfrm>
            <a:off x="860402" y="2466422"/>
            <a:ext cx="5042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Transferuri</a:t>
            </a:r>
            <a:r>
              <a:rPr lang="en-US" sz="2800" b="1" dirty="0"/>
              <a:t> de la </a:t>
            </a:r>
            <a:r>
              <a:rPr lang="en-US" sz="2800" b="1" dirty="0" err="1"/>
              <a:t>Bugetul</a:t>
            </a:r>
            <a:r>
              <a:rPr lang="en-US" sz="2800" b="1" dirty="0"/>
              <a:t> de Stat</a:t>
            </a:r>
            <a:endParaRPr lang="ro-RO" sz="2800" b="1" dirty="0"/>
          </a:p>
          <a:p>
            <a:r>
              <a:rPr lang="ro-RO" sz="2800" b="1" dirty="0"/>
              <a:t>1</a:t>
            </a:r>
            <a:r>
              <a:rPr lang="en-US" sz="2800" b="1" dirty="0"/>
              <a:t>6</a:t>
            </a:r>
            <a:r>
              <a:rPr lang="ro-RO" sz="2800" b="1" dirty="0"/>
              <a:t>,</a:t>
            </a:r>
            <a:r>
              <a:rPr lang="en-US" sz="2800" b="1" dirty="0"/>
              <a:t>546</a:t>
            </a:r>
            <a:r>
              <a:rPr lang="ro-RO" sz="2800" b="1" dirty="0"/>
              <a:t>,</a:t>
            </a:r>
            <a:r>
              <a:rPr lang="en-US" sz="2800" b="1" dirty="0"/>
              <a:t>900</a:t>
            </a:r>
            <a:r>
              <a:rPr lang="ro-RO" sz="2800" b="1" dirty="0"/>
              <a:t> lei (7</a:t>
            </a:r>
            <a:r>
              <a:rPr lang="en-US" sz="2800" b="1" dirty="0"/>
              <a:t>1</a:t>
            </a:r>
            <a:r>
              <a:rPr lang="ro-RO" sz="2800" b="1" dirty="0"/>
              <a:t>%)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DACBB3-B155-4FB1-93D1-AB6B184C014B}"/>
              </a:ext>
            </a:extLst>
          </p:cNvPr>
          <p:cNvSpPr txBox="1"/>
          <p:nvPr/>
        </p:nvSpPr>
        <p:spPr>
          <a:xfrm>
            <a:off x="860402" y="3717713"/>
            <a:ext cx="3021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/>
              <a:t>Venituri proprii</a:t>
            </a:r>
          </a:p>
          <a:p>
            <a:r>
              <a:rPr lang="en-US" sz="2800" b="1" dirty="0"/>
              <a:t>6</a:t>
            </a:r>
            <a:r>
              <a:rPr lang="ro-RO" sz="2800" b="1" dirty="0"/>
              <a:t>,</a:t>
            </a:r>
            <a:r>
              <a:rPr lang="en-US" sz="2800" b="1" dirty="0"/>
              <a:t>841</a:t>
            </a:r>
            <a:r>
              <a:rPr lang="ro-RO" sz="2800" b="1" dirty="0"/>
              <a:t>,</a:t>
            </a:r>
            <a:r>
              <a:rPr lang="en-US" sz="2800" b="1" dirty="0"/>
              <a:t>1</a:t>
            </a:r>
            <a:r>
              <a:rPr lang="ro-RO" sz="2800" b="1" dirty="0"/>
              <a:t>00 lei (</a:t>
            </a:r>
            <a:r>
              <a:rPr lang="en-US" sz="2800" b="1" dirty="0"/>
              <a:t>29</a:t>
            </a:r>
            <a:r>
              <a:rPr lang="ro-RO" sz="2800" b="1" dirty="0"/>
              <a:t>%)</a:t>
            </a:r>
            <a:endParaRPr lang="en-US" sz="2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BB065B-FCC7-4325-AE24-407C04E8AB52}"/>
              </a:ext>
            </a:extLst>
          </p:cNvPr>
          <p:cNvSpPr txBox="1">
            <a:spLocks/>
          </p:cNvSpPr>
          <p:nvPr/>
        </p:nvSpPr>
        <p:spPr>
          <a:xfrm>
            <a:off x="306655" y="268109"/>
            <a:ext cx="2764536" cy="2419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>
                <a:latin typeface="Arial Black" panose="020B0A04020102020204" pitchFamily="34" charset="0"/>
              </a:rPr>
              <a:t>De unde vin banii?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EEC12C-EA1D-4078-A0FE-AA5662162317}"/>
              </a:ext>
            </a:extLst>
          </p:cNvPr>
          <p:cNvSpPr/>
          <p:nvPr/>
        </p:nvSpPr>
        <p:spPr>
          <a:xfrm>
            <a:off x="370114" y="3824652"/>
            <a:ext cx="490288" cy="37011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E551DA-7B2D-4EDB-A6BB-45A1C6120FA4}"/>
              </a:ext>
            </a:extLst>
          </p:cNvPr>
          <p:cNvSpPr/>
          <p:nvPr/>
        </p:nvSpPr>
        <p:spPr>
          <a:xfrm>
            <a:off x="370114" y="2608025"/>
            <a:ext cx="490288" cy="370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ACE8C7-5806-4836-9D87-69587DC8D4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763539-2056-4436-B8AF-23567483BC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77" y="6032051"/>
            <a:ext cx="12001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2C4AF6A-2D81-4FAA-BE2D-3BA0FAFF3003}"/>
              </a:ext>
            </a:extLst>
          </p:cNvPr>
          <p:cNvSpPr txBox="1"/>
          <p:nvPr/>
        </p:nvSpPr>
        <p:spPr>
          <a:xfrm>
            <a:off x="860402" y="2474893"/>
            <a:ext cx="5042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/>
              <a:t>Prestare servicii</a:t>
            </a:r>
          </a:p>
          <a:p>
            <a:r>
              <a:rPr lang="ro-RO" sz="2800" b="1" dirty="0"/>
              <a:t>1,</a:t>
            </a:r>
            <a:r>
              <a:rPr lang="en-US" sz="2800" b="1" dirty="0"/>
              <a:t>096</a:t>
            </a:r>
            <a:r>
              <a:rPr lang="ro-RO" sz="2800" b="1" dirty="0"/>
              <a:t>,</a:t>
            </a:r>
            <a:r>
              <a:rPr lang="en-US" sz="2800" b="1" dirty="0"/>
              <a:t>2</a:t>
            </a:r>
            <a:r>
              <a:rPr lang="ro-RO" sz="2800" b="1" dirty="0"/>
              <a:t>00 lei (</a:t>
            </a:r>
            <a:r>
              <a:rPr lang="en-US" sz="2800" b="1" dirty="0"/>
              <a:t>16</a:t>
            </a:r>
            <a:r>
              <a:rPr lang="ro-RO" sz="2800" b="1" dirty="0"/>
              <a:t>%)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DACBB3-B155-4FB1-93D1-AB6B184C014B}"/>
              </a:ext>
            </a:extLst>
          </p:cNvPr>
          <p:cNvSpPr txBox="1"/>
          <p:nvPr/>
        </p:nvSpPr>
        <p:spPr>
          <a:xfrm>
            <a:off x="860402" y="3717713"/>
            <a:ext cx="3021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/>
              <a:t>Impozite</a:t>
            </a:r>
          </a:p>
          <a:p>
            <a:r>
              <a:rPr lang="en-US" sz="2800" b="1" dirty="0"/>
              <a:t>4</a:t>
            </a:r>
            <a:r>
              <a:rPr lang="ro-RO" sz="2800" b="1" dirty="0"/>
              <a:t>,</a:t>
            </a:r>
            <a:r>
              <a:rPr lang="en-US" sz="2800" b="1" dirty="0"/>
              <a:t>721</a:t>
            </a:r>
            <a:r>
              <a:rPr lang="ro-RO" sz="2800" b="1" dirty="0"/>
              <a:t>,</a:t>
            </a:r>
            <a:r>
              <a:rPr lang="en-US" sz="2800" b="1" dirty="0"/>
              <a:t>0</a:t>
            </a:r>
            <a:r>
              <a:rPr lang="ro-RO" sz="2800" b="1" dirty="0"/>
              <a:t>00 lei (6</a:t>
            </a:r>
            <a:r>
              <a:rPr lang="en-US" sz="2800" b="1" dirty="0"/>
              <a:t>9</a:t>
            </a:r>
            <a:r>
              <a:rPr lang="ro-RO" sz="2800" b="1" dirty="0"/>
              <a:t>%)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CFC43-1859-4A89-900F-B2B9CC80CCCE}"/>
              </a:ext>
            </a:extLst>
          </p:cNvPr>
          <p:cNvSpPr txBox="1"/>
          <p:nvPr/>
        </p:nvSpPr>
        <p:spPr>
          <a:xfrm>
            <a:off x="860402" y="4960533"/>
            <a:ext cx="3021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/>
              <a:t>Taxe locale</a:t>
            </a:r>
          </a:p>
          <a:p>
            <a:r>
              <a:rPr lang="en-US" sz="2800" b="1" dirty="0"/>
              <a:t>1,023</a:t>
            </a:r>
            <a:r>
              <a:rPr lang="ro-RO" sz="2800" b="1" dirty="0"/>
              <a:t>,</a:t>
            </a:r>
            <a:r>
              <a:rPr lang="en-US" sz="2800" b="1" dirty="0"/>
              <a:t>9</a:t>
            </a:r>
            <a:r>
              <a:rPr lang="ro-RO" sz="2800" b="1" dirty="0"/>
              <a:t>00 lei (15%)</a:t>
            </a:r>
            <a:endParaRPr lang="en-US" sz="2800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552436"/>
              </p:ext>
            </p:extLst>
          </p:nvPr>
        </p:nvGraphicFramePr>
        <p:xfrm>
          <a:off x="3856736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A53DEF4-FBD1-421D-8037-A94EC51AC3F2}"/>
              </a:ext>
            </a:extLst>
          </p:cNvPr>
          <p:cNvSpPr/>
          <p:nvPr/>
        </p:nvSpPr>
        <p:spPr>
          <a:xfrm>
            <a:off x="370114" y="3824652"/>
            <a:ext cx="490288" cy="37011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8CD88C-4B87-42D2-B270-817AB63E6CE0}"/>
              </a:ext>
            </a:extLst>
          </p:cNvPr>
          <p:cNvSpPr/>
          <p:nvPr/>
        </p:nvSpPr>
        <p:spPr>
          <a:xfrm>
            <a:off x="370114" y="2608025"/>
            <a:ext cx="490288" cy="370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2D3302-CCCF-4552-A697-6C828AC628A0}"/>
              </a:ext>
            </a:extLst>
          </p:cNvPr>
          <p:cNvSpPr/>
          <p:nvPr/>
        </p:nvSpPr>
        <p:spPr>
          <a:xfrm>
            <a:off x="370114" y="5097871"/>
            <a:ext cx="490288" cy="3701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DA19D0D-AE8D-4DA4-AEE4-F017B31DCCFC}"/>
              </a:ext>
            </a:extLst>
          </p:cNvPr>
          <p:cNvSpPr txBox="1">
            <a:spLocks/>
          </p:cNvSpPr>
          <p:nvPr/>
        </p:nvSpPr>
        <p:spPr>
          <a:xfrm>
            <a:off x="306655" y="268109"/>
            <a:ext cx="2764536" cy="2419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>
                <a:latin typeface="Arial Black" panose="020B0A04020102020204" pitchFamily="34" charset="0"/>
              </a:rPr>
              <a:t>De unde vin banii?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6B4D59-9A2D-4B71-9AAD-CACC62FBB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3E1186-01F9-4D5B-AEB2-E53860A447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0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o-RO" dirty="0">
                <a:latin typeface="Arial Black" panose="020B0A04020102020204" pitchFamily="34" charset="0"/>
              </a:rPr>
              <a:t>Taxe și impozite  locale 20</a:t>
            </a:r>
            <a:r>
              <a:rPr lang="en-US" dirty="0">
                <a:latin typeface="Arial Black" panose="020B0A04020102020204" pitchFamily="34" charset="0"/>
              </a:rPr>
              <a:t>21</a:t>
            </a:r>
            <a:br>
              <a:rPr lang="en-US" dirty="0">
                <a:latin typeface="Arial Black" panose="020B0A04020102020204" pitchFamily="34" charset="0"/>
              </a:rPr>
            </a:br>
            <a:br>
              <a:rPr lang="en-US" dirty="0">
                <a:latin typeface="Arial Black" panose="020B0A04020102020204" pitchFamily="34" charset="0"/>
              </a:rPr>
            </a:br>
            <a:br>
              <a:rPr lang="en-US" dirty="0">
                <a:latin typeface="Arial Black" panose="020B0A04020102020204" pitchFamily="34" charset="0"/>
              </a:rPr>
            </a:br>
            <a:br>
              <a:rPr lang="en-US" dirty="0">
                <a:latin typeface="Arial Black" panose="020B0A04020102020204" pitchFamily="34" charset="0"/>
              </a:rPr>
            </a:br>
            <a:br>
              <a:rPr lang="en-US" sz="3600" dirty="0">
                <a:latin typeface="Arial Black" panose="020B0A04020102020204" pitchFamily="34" charset="0"/>
              </a:rPr>
            </a:b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004341"/>
            <a:ext cx="10515600" cy="51726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14F697-907D-4ED6-BE41-73E88A9AED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87CCC3-4C24-49C7-8FED-C2D84FFB90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8967536"/>
              </p:ext>
            </p:extLst>
          </p:nvPr>
        </p:nvGraphicFramePr>
        <p:xfrm>
          <a:off x="1656000" y="1564004"/>
          <a:ext cx="8811707" cy="399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373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55" y="268109"/>
            <a:ext cx="5241738" cy="2419650"/>
          </a:xfrm>
        </p:spPr>
        <p:txBody>
          <a:bodyPr anchor="t">
            <a:normAutofit/>
          </a:bodyPr>
          <a:lstStyle/>
          <a:p>
            <a:r>
              <a:rPr lang="ro-RO" dirty="0">
                <a:latin typeface="Arial Black" panose="020B0A04020102020204" pitchFamily="34" charset="0"/>
              </a:rPr>
              <a:t>Taxe și impozite  locale 20</a:t>
            </a:r>
            <a:r>
              <a:rPr lang="en-US" dirty="0">
                <a:latin typeface="Arial Black" panose="020B0A04020102020204" pitchFamily="34" charset="0"/>
              </a:rPr>
              <a:t>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5E9652-CCC3-441B-9142-AE688163DE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A94257-BE4C-4D27-908D-2682E49883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20807506"/>
              </p:ext>
            </p:extLst>
          </p:nvPr>
        </p:nvGraphicFramePr>
        <p:xfrm>
          <a:off x="998269" y="846667"/>
          <a:ext cx="10739918" cy="549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417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DA19D0D-AE8D-4DA4-AEE4-F017B31DCCFC}"/>
              </a:ext>
            </a:extLst>
          </p:cNvPr>
          <p:cNvSpPr txBox="1">
            <a:spLocks/>
          </p:cNvSpPr>
          <p:nvPr/>
        </p:nvSpPr>
        <p:spPr>
          <a:xfrm>
            <a:off x="306655" y="268109"/>
            <a:ext cx="2933502" cy="2419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>
                <a:latin typeface="Arial Black" panose="020B0A04020102020204" pitchFamily="34" charset="0"/>
              </a:rPr>
              <a:t>Cum cheltuim banii?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5775E3-4F4B-4095-A008-87D94CFDF702}"/>
              </a:ext>
            </a:extLst>
          </p:cNvPr>
          <p:cNvSpPr txBox="1"/>
          <p:nvPr/>
        </p:nvSpPr>
        <p:spPr>
          <a:xfrm>
            <a:off x="11308331" y="5143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mii lei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7A93A06-015A-4A15-BA33-4033EE371C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7605750"/>
              </p:ext>
            </p:extLst>
          </p:nvPr>
        </p:nvGraphicFramePr>
        <p:xfrm>
          <a:off x="121922" y="870533"/>
          <a:ext cx="11860527" cy="5623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701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54" y="268109"/>
            <a:ext cx="2828431" cy="2419650"/>
          </a:xfrm>
        </p:spPr>
        <p:txBody>
          <a:bodyPr anchor="t">
            <a:normAutofit fontScale="90000"/>
          </a:bodyPr>
          <a:lstStyle/>
          <a:p>
            <a:r>
              <a:rPr lang="ro-RO" dirty="0">
                <a:latin typeface="Arial Black" panose="020B0A04020102020204" pitchFamily="34" charset="0"/>
              </a:rPr>
              <a:t>Impactul bugetului 20</a:t>
            </a:r>
            <a:r>
              <a:rPr lang="en-US" dirty="0">
                <a:latin typeface="Arial Black" panose="020B0A04020102020204" pitchFamily="34" charset="0"/>
              </a:rPr>
              <a:t>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00DB32-5FFE-4BD7-8903-CF8CB0182B35}"/>
              </a:ext>
            </a:extLst>
          </p:cNvPr>
          <p:cNvSpPr txBox="1"/>
          <p:nvPr/>
        </p:nvSpPr>
        <p:spPr>
          <a:xfrm>
            <a:off x="4023360" y="240935"/>
            <a:ext cx="84315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2166</a:t>
            </a:r>
            <a:r>
              <a:rPr lang="ro-RO" sz="2800" b="1" dirty="0"/>
              <a:t> lei per locuitor</a:t>
            </a:r>
          </a:p>
          <a:p>
            <a:endParaRPr lang="ro-RO" sz="2800" b="1" dirty="0"/>
          </a:p>
          <a:p>
            <a:r>
              <a:rPr lang="en-US" sz="5000" b="1" dirty="0"/>
              <a:t>26030</a:t>
            </a:r>
            <a:r>
              <a:rPr lang="ro-RO" sz="2800" b="1" dirty="0"/>
              <a:t> lei per copil la grădiniță</a:t>
            </a:r>
          </a:p>
          <a:p>
            <a:endParaRPr lang="ro-RO" sz="2800" b="1" dirty="0"/>
          </a:p>
          <a:p>
            <a:r>
              <a:rPr lang="en-US" sz="5000" b="1" dirty="0"/>
              <a:t>10</a:t>
            </a:r>
            <a:r>
              <a:rPr lang="ro-RO" sz="2800" b="1" dirty="0"/>
              <a:t> km de drumuri renovate</a:t>
            </a:r>
          </a:p>
          <a:p>
            <a:endParaRPr lang="ro-RO" sz="2800" b="1" dirty="0"/>
          </a:p>
          <a:p>
            <a:r>
              <a:rPr lang="en-US" sz="5000" b="1" dirty="0"/>
              <a:t>10</a:t>
            </a:r>
            <a:r>
              <a:rPr lang="ro-RO" sz="2800" b="1" dirty="0"/>
              <a:t> km de drumuri iluminate</a:t>
            </a:r>
          </a:p>
          <a:p>
            <a:endParaRPr lang="ro-RO" sz="2800" b="1" dirty="0"/>
          </a:p>
          <a:p>
            <a:r>
              <a:rPr lang="en-US" sz="5000" b="1" dirty="0"/>
              <a:t>500</a:t>
            </a:r>
            <a:r>
              <a:rPr lang="ro-RO" sz="2800" b="1" dirty="0"/>
              <a:t> Gospodării din care se evacuează deșeurile.</a:t>
            </a:r>
          </a:p>
          <a:p>
            <a:r>
              <a:rPr lang="en-US" sz="5000" b="1" dirty="0"/>
              <a:t>2300</a:t>
            </a:r>
            <a:r>
              <a:rPr lang="ro-RO" sz="2800" b="1" dirty="0"/>
              <a:t> Gospodării asigurate cu apă potabilă. </a:t>
            </a:r>
          </a:p>
          <a:p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2BE68-39E5-444D-94CB-F6E394829F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6BD9D2-FF4C-4567-B7A1-BA9664EF4B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6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613D83-0B66-4E4E-82F0-DB36A8EE1A70}"/>
              </a:ext>
            </a:extLst>
          </p:cNvPr>
          <p:cNvSpPr>
            <a:spLocks noGrp="1"/>
          </p:cNvSpPr>
          <p:nvPr/>
        </p:nvSpPr>
        <p:spPr>
          <a:xfrm>
            <a:off x="0" y="2687759"/>
            <a:ext cx="12192000" cy="35356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dirty="0">
                <a:latin typeface="Arial Black" panose="020B0A04020102020204" pitchFamily="34" charset="0"/>
              </a:rPr>
              <a:t>Întrebări</a:t>
            </a:r>
            <a:br>
              <a:rPr lang="ro-RO" dirty="0">
                <a:latin typeface="Arial Black" panose="020B0A04020102020204" pitchFamily="34" charset="0"/>
              </a:rPr>
            </a:br>
            <a:r>
              <a:rPr lang="ro-RO" dirty="0">
                <a:latin typeface="Arial Black" panose="020B0A04020102020204" pitchFamily="34" charset="0"/>
              </a:rPr>
              <a:t>sau</a:t>
            </a:r>
            <a:br>
              <a:rPr lang="ro-RO" dirty="0">
                <a:latin typeface="Arial Black" panose="020B0A04020102020204" pitchFamily="34" charset="0"/>
              </a:rPr>
            </a:br>
            <a:r>
              <a:rPr lang="ro-RO" dirty="0">
                <a:latin typeface="Arial Black" panose="020B0A04020102020204" pitchFamily="34" charset="0"/>
              </a:rPr>
              <a:t>Propuneri</a:t>
            </a:r>
            <a:br>
              <a:rPr lang="ro-RO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0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171</Words>
  <Application>Microsoft Office PowerPoint</Application>
  <PresentationFormat>Ecran lat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BUGETUL 2021</vt:lpstr>
      <vt:lpstr>Bugetul estimat pentru anul 2020</vt:lpstr>
      <vt:lpstr>Prezentare PowerPoint</vt:lpstr>
      <vt:lpstr>Prezentare PowerPoint</vt:lpstr>
      <vt:lpstr>Taxe și impozite  locale 2021     </vt:lpstr>
      <vt:lpstr>Taxe și impozite  locale 2021</vt:lpstr>
      <vt:lpstr>Prezentare PowerPoint</vt:lpstr>
      <vt:lpstr>Impactul bugetului 2021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37369512370</cp:lastModifiedBy>
  <cp:revision>168</cp:revision>
  <dcterms:created xsi:type="dcterms:W3CDTF">2018-11-08T15:44:15Z</dcterms:created>
  <dcterms:modified xsi:type="dcterms:W3CDTF">2020-11-23T14:44:59Z</dcterms:modified>
</cp:coreProperties>
</file>