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56" r:id="rId5"/>
    <p:sldId id="274" r:id="rId6"/>
    <p:sldId id="269" r:id="rId7"/>
    <p:sldId id="279" r:id="rId8"/>
    <p:sldId id="261" r:id="rId9"/>
    <p:sldId id="259" r:id="rId10"/>
    <p:sldId id="280" r:id="rId11"/>
    <p:sldId id="262" r:id="rId12"/>
    <p:sldId id="281" r:id="rId13"/>
    <p:sldId id="283" r:id="rId14"/>
    <p:sldId id="282" r:id="rId15"/>
    <p:sldId id="284" r:id="rId16"/>
    <p:sldId id="285" r:id="rId17"/>
    <p:sldId id="286" r:id="rId18"/>
    <p:sldId id="287" r:id="rId19"/>
    <p:sldId id="288" r:id="rId20"/>
    <p:sldId id="289" r:id="rId21"/>
    <p:sldId id="290" r:id="rId22"/>
    <p:sldId id="292" r:id="rId23"/>
    <p:sldId id="295" r:id="rId24"/>
    <p:sldId id="293" r:id="rId25"/>
    <p:sldId id="294" r:id="rId26"/>
    <p:sldId id="296" r:id="rId27"/>
    <p:sldId id="297" r:id="rId28"/>
    <p:sldId id="278" r:id="rId29"/>
    <p:sldId id="272" r:id="rId30"/>
    <p:sldId id="273" r:id="rId31"/>
    <p:sldId id="276" r:id="rId32"/>
    <p:sldId id="275" r:id="rId33"/>
    <p:sldId id="264" r:id="rId34"/>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FBEE9-DB82-56E8-8BE3-F400661D2081}" v="134" dt="2021-11-01T13:30:06.782"/>
    <p1510:client id="{FDCF2F71-6C97-0F34-F668-76B5229B3E16}" v="1" dt="2021-11-02T08:34:43.081"/>
    <p1510:client id="{10494A96-4618-4F88-B41F-D9FE0858A74B}" v="52" dt="2021-11-02T08:35:58.7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20" autoAdjust="0"/>
  </p:normalViewPr>
  <p:slideViewPr>
    <p:cSldViewPr snapToGrid="0">
      <p:cViewPr varScale="1">
        <p:scale>
          <a:sx n="100" d="100"/>
          <a:sy n="100" d="100"/>
        </p:scale>
        <p:origin x="114" y="27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998520174530488"/>
          <c:y val="4.6251714250993795E-2"/>
          <c:w val="0.56944592923995974"/>
          <c:h val="0.95301789406157278"/>
        </c:manualLayout>
      </c:layout>
      <c:pieChart>
        <c:varyColors val="1"/>
        <c:ser>
          <c:idx val="0"/>
          <c:order val="0"/>
          <c:tx>
            <c:strRef>
              <c:f>Sheet1!$B$1</c:f>
              <c:strCache>
                <c:ptCount val="1"/>
                <c:pt idx="0">
                  <c:v>Column1</c:v>
                </c:pt>
              </c:strCache>
            </c:strRef>
          </c:tx>
          <c:explosion val="4"/>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1-400B-4F74-9D87-9EEF62A02E4C}"/>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6B96-4FFB-AEB9-FC82AD2343D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B96-4FFB-AEB9-FC82AD2343D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B96-4FFB-AEB9-FC82AD2343DF}"/>
              </c:ext>
            </c:extLst>
          </c:dPt>
          <c:cat>
            <c:strRef>
              <c:f>Sheet1!$A$2:$A$5</c:f>
              <c:strCache>
                <c:ptCount val="2"/>
                <c:pt idx="0">
                  <c:v>Transferuri de la Bugetul de Stat</c:v>
                </c:pt>
                <c:pt idx="1">
                  <c:v>Venituri proprii</c:v>
                </c:pt>
              </c:strCache>
            </c:strRef>
          </c:cat>
          <c:val>
            <c:numRef>
              <c:f>Sheet1!$B$2:$B$5</c:f>
              <c:numCache>
                <c:formatCode>0.0</c:formatCode>
                <c:ptCount val="4"/>
                <c:pt idx="0">
                  <c:v>23042.9</c:v>
                </c:pt>
                <c:pt idx="1">
                  <c:v>9559.6</c:v>
                </c:pt>
              </c:numCache>
            </c:numRef>
          </c:val>
          <c:extLst>
            <c:ext xmlns:c16="http://schemas.microsoft.com/office/drawing/2014/chart" uri="{C3380CC4-5D6E-409C-BE32-E72D297353CC}">
              <c16:uniqueId val="{00000000-400B-4F74-9D87-9EEF62A02E4C}"/>
            </c:ext>
          </c:extLst>
        </c:ser>
        <c:dLbls>
          <c:showLegendKey val="0"/>
          <c:showVal val="0"/>
          <c:showCatName val="0"/>
          <c:showSerName val="0"/>
          <c:showPercent val="0"/>
          <c:showBubbleSize val="0"/>
          <c:showLeaderLines val="1"/>
        </c:dLbls>
        <c:firstSliceAng val="27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16867869061428"/>
          <c:y val="3.9988578065595831E-2"/>
          <c:w val="0.62270851987698983"/>
          <c:h val="0.94501570515980571"/>
        </c:manualLayout>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6CF-461C-9B62-50293DFED761}"/>
              </c:ext>
            </c:extLst>
          </c:dPt>
          <c:dPt>
            <c:idx val="1"/>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3-26CF-461C-9B62-50293DFED761}"/>
              </c:ext>
            </c:extLst>
          </c:dPt>
          <c:dPt>
            <c:idx val="2"/>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5-26CF-461C-9B62-50293DFED7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6CF-461C-9B62-50293DFED761}"/>
              </c:ext>
            </c:extLst>
          </c:dPt>
          <c:cat>
            <c:strRef>
              <c:f>Sheet1!$A$2:$A$5</c:f>
              <c:strCache>
                <c:ptCount val="3"/>
                <c:pt idx="0">
                  <c:v>Prestare servicii</c:v>
                </c:pt>
                <c:pt idx="1">
                  <c:v>Impozite</c:v>
                </c:pt>
                <c:pt idx="2">
                  <c:v>Taxe locale</c:v>
                </c:pt>
              </c:strCache>
            </c:strRef>
          </c:cat>
          <c:val>
            <c:numRef>
              <c:f>Sheet1!$B$2:$B$5</c:f>
              <c:numCache>
                <c:formatCode>General</c:formatCode>
                <c:ptCount val="4"/>
                <c:pt idx="0">
                  <c:v>946.2</c:v>
                </c:pt>
                <c:pt idx="1">
                  <c:v>7116.9</c:v>
                </c:pt>
                <c:pt idx="2">
                  <c:v>1496.5</c:v>
                </c:pt>
              </c:numCache>
            </c:numRef>
          </c:val>
          <c:extLst>
            <c:ext xmlns:c16="http://schemas.microsoft.com/office/drawing/2014/chart" uri="{C3380CC4-5D6E-409C-BE32-E72D297353CC}">
              <c16:uniqueId val="{00000000-E307-470A-AE5B-A053DF58099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2021</c:v>
                </c:pt>
              </c:strCache>
            </c:strRef>
          </c:tx>
          <c:spPr>
            <a:solidFill>
              <a:schemeClr val="accent1"/>
            </a:solidFill>
            <a:ln>
              <a:noFill/>
            </a:ln>
            <a:effectLst/>
          </c:spPr>
          <c:invertIfNegative val="0"/>
          <c:cat>
            <c:strRef>
              <c:f>Sheet1!$A$2:$A$4</c:f>
              <c:strCache>
                <c:ptCount val="3"/>
                <c:pt idx="0">
                  <c:v>Impozite</c:v>
                </c:pt>
                <c:pt idx="1">
                  <c:v>Prestare servicii</c:v>
                </c:pt>
                <c:pt idx="2">
                  <c:v>Taxe locale</c:v>
                </c:pt>
              </c:strCache>
            </c:strRef>
          </c:cat>
          <c:val>
            <c:numRef>
              <c:f>Sheet1!$B$2:$B$4</c:f>
              <c:numCache>
                <c:formatCode>General</c:formatCode>
                <c:ptCount val="3"/>
                <c:pt idx="0">
                  <c:v>3707.2</c:v>
                </c:pt>
                <c:pt idx="1">
                  <c:v>1115.8</c:v>
                </c:pt>
                <c:pt idx="2">
                  <c:v>1325.5</c:v>
                </c:pt>
              </c:numCache>
            </c:numRef>
          </c:val>
          <c:extLst>
            <c:ext xmlns:c16="http://schemas.microsoft.com/office/drawing/2014/chart" uri="{C3380CC4-5D6E-409C-BE32-E72D297353CC}">
              <c16:uniqueId val="{00000000-C2E3-40FD-9B9B-54A23F607220}"/>
            </c:ext>
          </c:extLst>
        </c:ser>
        <c:ser>
          <c:idx val="1"/>
          <c:order val="1"/>
          <c:tx>
            <c:strRef>
              <c:f>Sheet1!$C$1</c:f>
              <c:strCache>
                <c:ptCount val="1"/>
                <c:pt idx="0">
                  <c:v>2022</c:v>
                </c:pt>
              </c:strCache>
            </c:strRef>
          </c:tx>
          <c:spPr>
            <a:solidFill>
              <a:schemeClr val="accent2"/>
            </a:solidFill>
            <a:ln>
              <a:noFill/>
            </a:ln>
            <a:effectLst/>
          </c:spPr>
          <c:invertIfNegative val="0"/>
          <c:cat>
            <c:strRef>
              <c:f>Sheet1!$A$2:$A$4</c:f>
              <c:strCache>
                <c:ptCount val="3"/>
                <c:pt idx="0">
                  <c:v>Impozite</c:v>
                </c:pt>
                <c:pt idx="1">
                  <c:v>Prestare servicii</c:v>
                </c:pt>
                <c:pt idx="2">
                  <c:v>Taxe locale</c:v>
                </c:pt>
              </c:strCache>
            </c:strRef>
          </c:cat>
          <c:val>
            <c:numRef>
              <c:f>Sheet1!$C$2:$C$4</c:f>
              <c:numCache>
                <c:formatCode>General</c:formatCode>
                <c:ptCount val="3"/>
                <c:pt idx="0">
                  <c:v>5437</c:v>
                </c:pt>
                <c:pt idx="1">
                  <c:v>727.7</c:v>
                </c:pt>
                <c:pt idx="2">
                  <c:v>1446.5</c:v>
                </c:pt>
              </c:numCache>
            </c:numRef>
          </c:val>
          <c:extLst>
            <c:ext xmlns:c16="http://schemas.microsoft.com/office/drawing/2014/chart" uri="{C3380CC4-5D6E-409C-BE32-E72D297353CC}">
              <c16:uniqueId val="{00000001-C2E3-40FD-9B9B-54A23F607220}"/>
            </c:ext>
          </c:extLst>
        </c:ser>
        <c:ser>
          <c:idx val="2"/>
          <c:order val="2"/>
          <c:tx>
            <c:strRef>
              <c:f>Sheet1!$D$1</c:f>
              <c:strCache>
                <c:ptCount val="1"/>
                <c:pt idx="0">
                  <c:v>2023</c:v>
                </c:pt>
              </c:strCache>
            </c:strRef>
          </c:tx>
          <c:spPr>
            <a:solidFill>
              <a:schemeClr val="accent3"/>
            </a:solidFill>
            <a:ln>
              <a:noFill/>
            </a:ln>
            <a:effectLst/>
          </c:spPr>
          <c:invertIfNegative val="0"/>
          <c:cat>
            <c:strRef>
              <c:f>Sheet1!$A$2:$A$4</c:f>
              <c:strCache>
                <c:ptCount val="3"/>
                <c:pt idx="0">
                  <c:v>Impozite</c:v>
                </c:pt>
                <c:pt idx="1">
                  <c:v>Prestare servicii</c:v>
                </c:pt>
                <c:pt idx="2">
                  <c:v>Taxe locale</c:v>
                </c:pt>
              </c:strCache>
            </c:strRef>
          </c:cat>
          <c:val>
            <c:numRef>
              <c:f>Sheet1!$D$2:$D$4</c:f>
              <c:numCache>
                <c:formatCode>General</c:formatCode>
                <c:ptCount val="3"/>
                <c:pt idx="0">
                  <c:v>7116.9</c:v>
                </c:pt>
                <c:pt idx="1">
                  <c:v>946.2</c:v>
                </c:pt>
                <c:pt idx="2">
                  <c:v>1496.5</c:v>
                </c:pt>
              </c:numCache>
            </c:numRef>
          </c:val>
          <c:extLst>
            <c:ext xmlns:c16="http://schemas.microsoft.com/office/drawing/2014/chart" uri="{C3380CC4-5D6E-409C-BE32-E72D297353CC}">
              <c16:uniqueId val="{00000002-C2E3-40FD-9B9B-54A23F607220}"/>
            </c:ext>
          </c:extLst>
        </c:ser>
        <c:dLbls>
          <c:showLegendKey val="0"/>
          <c:showVal val="0"/>
          <c:showCatName val="0"/>
          <c:showSerName val="0"/>
          <c:showPercent val="0"/>
          <c:showBubbleSize val="0"/>
        </c:dLbls>
        <c:gapWidth val="182"/>
        <c:axId val="129632256"/>
        <c:axId val="604763776"/>
      </c:barChart>
      <c:catAx>
        <c:axId val="129632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accent1">
                    <a:lumMod val="50000"/>
                  </a:schemeClr>
                </a:solidFill>
                <a:latin typeface="+mn-lt"/>
                <a:ea typeface="+mn-ea"/>
                <a:cs typeface="+mn-cs"/>
              </a:defRPr>
            </a:pPr>
            <a:endParaRPr lang="ro-RO"/>
          </a:p>
        </c:txPr>
        <c:crossAx val="604763776"/>
        <c:crosses val="autoZero"/>
        <c:auto val="1"/>
        <c:lblAlgn val="ctr"/>
        <c:lblOffset val="100"/>
        <c:noMultiLvlLbl val="0"/>
      </c:catAx>
      <c:valAx>
        <c:axId val="6047637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1">
                    <a:lumMod val="50000"/>
                  </a:schemeClr>
                </a:solidFill>
                <a:latin typeface="+mn-lt"/>
                <a:ea typeface="+mn-ea"/>
                <a:cs typeface="+mn-cs"/>
              </a:defRPr>
            </a:pPr>
            <a:endParaRPr lang="ro-RO"/>
          </a:p>
        </c:txPr>
        <c:crossAx val="129632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984095527818687"/>
          <c:y val="6.541225607496047E-2"/>
          <c:w val="0.48890154315764095"/>
          <c:h val="0.89044016125160097"/>
        </c:manualLayout>
      </c:layout>
      <c:barChart>
        <c:barDir val="bar"/>
        <c:grouping val="clustered"/>
        <c:varyColors val="0"/>
        <c:ser>
          <c:idx val="0"/>
          <c:order val="0"/>
          <c:tx>
            <c:strRef>
              <c:f>Sheet1!$B$1</c:f>
              <c:strCache>
                <c:ptCount val="1"/>
                <c:pt idx="0">
                  <c:v>Series 1</c:v>
                </c:pt>
              </c:strCache>
            </c:strRef>
          </c:tx>
          <c:spPr>
            <a:solidFill>
              <a:schemeClr val="accent1">
                <a:lumMod val="50000"/>
              </a:schemeClr>
            </a:solidFill>
            <a:ln>
              <a:noFill/>
            </a:ln>
            <a:effectLst/>
          </c:spPr>
          <c:invertIfNegative val="0"/>
          <c:dPt>
            <c:idx val="4"/>
            <c:invertIfNegative val="0"/>
            <c:bubble3D val="0"/>
            <c:spPr>
              <a:solidFill>
                <a:schemeClr val="accent1">
                  <a:lumMod val="50000"/>
                </a:schemeClr>
              </a:solidFill>
              <a:effectLst/>
            </c:spPr>
            <c:extLst>
              <c:ext xmlns:c16="http://schemas.microsoft.com/office/drawing/2014/chart" uri="{C3380CC4-5D6E-409C-BE32-E72D297353CC}">
                <c16:uniqueId val="{00000000-404A-491A-8472-44C9F86DD3A2}"/>
              </c:ext>
            </c:extLst>
          </c:dPt>
          <c:dLbls>
            <c:dLbl>
              <c:idx val="0"/>
              <c:layout>
                <c:manualLayout>
                  <c:x val="-5.1107823384543657E-2"/>
                  <c:y val="2.172616086136406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34-4EFB-9CA7-501549AE6D18}"/>
                </c:ext>
              </c:extLst>
            </c:dLbl>
            <c:dLbl>
              <c:idx val="4"/>
              <c:tx>
                <c:rich>
                  <a:bodyPr/>
                  <a:lstStyle/>
                  <a:p>
                    <a:r>
                      <a:rPr lang="en-US" dirty="0"/>
                      <a:t>1000000,0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4A-491A-8472-44C9F86DD3A2}"/>
                </c:ext>
              </c:extLst>
            </c:dLbl>
            <c:dLbl>
              <c:idx val="5"/>
              <c:layout>
                <c:manualLayout>
                  <c:x val="7.2322391581901402E-2"/>
                  <c:y val="2.7592230288664699E-3"/>
                </c:manualLayout>
              </c:layout>
              <c:tx>
                <c:rich>
                  <a:bodyPr/>
                  <a:lstStyle/>
                  <a:p>
                    <a:r>
                      <a:rPr lang="en-US"/>
                      <a:t>1000000,0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4A-491A-8472-44C9F86DD3A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accent2"/>
                    </a:solidFill>
                    <a:latin typeface="+mn-lt"/>
                    <a:ea typeface="+mn-ea"/>
                    <a:cs typeface="+mn-cs"/>
                  </a:defRPr>
                </a:pPr>
                <a:endParaRPr lang="ro-R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Învățământ (5 grădinițe și Școala de Arte)</c:v>
                </c:pt>
                <c:pt idx="1">
                  <c:v>Primărie și Consiliul Local</c:v>
                </c:pt>
                <c:pt idx="2">
                  <c:v>Reparația drumurilor și Transport Public</c:v>
                </c:pt>
                <c:pt idx="3">
                  <c:v>Instituții de cultură,  sport</c:v>
                </c:pt>
                <c:pt idx="4">
                  <c:v>Dezvoltarea comunală și amenajare </c:v>
                </c:pt>
                <c:pt idx="5">
                  <c:v>Aprovozionarea cu apă și canalizarea, amenajarea teritoriului</c:v>
                </c:pt>
                <c:pt idx="6">
                  <c:v>Fondul de rezerva</c:v>
                </c:pt>
                <c:pt idx="7">
                  <c:v>Iluminatul public</c:v>
                </c:pt>
              </c:strCache>
            </c:strRef>
          </c:cat>
          <c:val>
            <c:numRef>
              <c:f>Sheet1!$B$2:$B$9</c:f>
              <c:numCache>
                <c:formatCode>0.0</c:formatCode>
                <c:ptCount val="8"/>
                <c:pt idx="0">
                  <c:v>18716300</c:v>
                </c:pt>
                <c:pt idx="1">
                  <c:v>4117100</c:v>
                </c:pt>
                <c:pt idx="2">
                  <c:v>5187400</c:v>
                </c:pt>
                <c:pt idx="3">
                  <c:v>1449600</c:v>
                </c:pt>
                <c:pt idx="4">
                  <c:v>5800000</c:v>
                </c:pt>
                <c:pt idx="5">
                  <c:v>2000000</c:v>
                </c:pt>
                <c:pt idx="6">
                  <c:v>132000</c:v>
                </c:pt>
                <c:pt idx="7" formatCode="General">
                  <c:v>1000000</c:v>
                </c:pt>
              </c:numCache>
            </c:numRef>
          </c:val>
          <c:extLst>
            <c:ext xmlns:c16="http://schemas.microsoft.com/office/drawing/2014/chart" uri="{C3380CC4-5D6E-409C-BE32-E72D297353CC}">
              <c16:uniqueId val="{00000000-738B-4CA3-A2B1-1D62AE8F0222}"/>
            </c:ext>
          </c:extLst>
        </c:ser>
        <c:dLbls>
          <c:showLegendKey val="0"/>
          <c:showVal val="0"/>
          <c:showCatName val="0"/>
          <c:showSerName val="0"/>
          <c:showPercent val="0"/>
          <c:showBubbleSize val="0"/>
        </c:dLbls>
        <c:gapWidth val="75"/>
        <c:axId val="604360192"/>
        <c:axId val="570439296"/>
      </c:barChart>
      <c:catAx>
        <c:axId val="60436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0" i="0" u="none" strike="noStrike" kern="1200" baseline="0">
                <a:ln>
                  <a:noFill/>
                </a:ln>
                <a:solidFill>
                  <a:schemeClr val="accent1">
                    <a:lumMod val="50000"/>
                  </a:schemeClr>
                </a:solidFill>
                <a:latin typeface="+mn-lt"/>
                <a:ea typeface="+mn-ea"/>
                <a:cs typeface="+mn-cs"/>
              </a:defRPr>
            </a:pPr>
            <a:endParaRPr lang="ro-RO"/>
          </a:p>
        </c:txPr>
        <c:crossAx val="570439296"/>
        <c:crosses val="autoZero"/>
        <c:auto val="1"/>
        <c:lblAlgn val="ctr"/>
        <c:lblOffset val="100"/>
        <c:noMultiLvlLbl val="0"/>
      </c:catAx>
      <c:valAx>
        <c:axId val="570439296"/>
        <c:scaling>
          <c:orientation val="minMax"/>
        </c:scaling>
        <c:delete val="0"/>
        <c:axPos val="t"/>
        <c:majorGridlines>
          <c:spPr>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604360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355499987589756"/>
          <c:y val="2.2861559158334599E-2"/>
          <c:w val="0.47632660221474427"/>
          <c:h val="0.80996643971118831"/>
        </c:manualLayout>
      </c:layout>
      <c:barChart>
        <c:barDir val="bar"/>
        <c:grouping val="clustered"/>
        <c:varyColors val="0"/>
        <c:ser>
          <c:idx val="0"/>
          <c:order val="0"/>
          <c:tx>
            <c:strRef>
              <c:f>Sheet1!$B$1</c:f>
              <c:strCache>
                <c:ptCount val="1"/>
                <c:pt idx="0">
                  <c:v>2021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o-R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Fondul de rezerva</c:v>
                </c:pt>
                <c:pt idx="1">
                  <c:v>Instituții de cultură, biblioteca, sport</c:v>
                </c:pt>
                <c:pt idx="2">
                  <c:v>Reparația drumurilor și Transport Public</c:v>
                </c:pt>
                <c:pt idx="3">
                  <c:v>Dezvoltarea comunală și amenajare, iluminat și aprovozionare cu apă </c:v>
                </c:pt>
                <c:pt idx="4">
                  <c:v>Primărie și Consiliul Local</c:v>
                </c:pt>
                <c:pt idx="5">
                  <c:v>Învățământ </c:v>
                </c:pt>
              </c:strCache>
            </c:strRef>
          </c:cat>
          <c:val>
            <c:numRef>
              <c:f>Sheet1!$B$2:$B$7</c:f>
              <c:numCache>
                <c:formatCode>General</c:formatCode>
                <c:ptCount val="6"/>
                <c:pt idx="1">
                  <c:v>1181600</c:v>
                </c:pt>
                <c:pt idx="2">
                  <c:v>2003300</c:v>
                </c:pt>
                <c:pt idx="3">
                  <c:v>1400000</c:v>
                </c:pt>
                <c:pt idx="4">
                  <c:v>3241000</c:v>
                </c:pt>
                <c:pt idx="5">
                  <c:v>13253600</c:v>
                </c:pt>
              </c:numCache>
            </c:numRef>
          </c:val>
          <c:extLst>
            <c:ext xmlns:c16="http://schemas.microsoft.com/office/drawing/2014/chart" uri="{C3380CC4-5D6E-409C-BE32-E72D297353CC}">
              <c16:uniqueId val="{00000000-3860-4FF4-B37C-17DC43A703E9}"/>
            </c:ext>
          </c:extLst>
        </c:ser>
        <c:ser>
          <c:idx val="1"/>
          <c:order val="1"/>
          <c:tx>
            <c:strRef>
              <c:f>Sheet1!$C$1</c:f>
              <c:strCache>
                <c:ptCount val="1"/>
                <c:pt idx="0">
                  <c:v>2022</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o-R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Fondul de rezerva</c:v>
                </c:pt>
                <c:pt idx="1">
                  <c:v>Instituții de cultură, biblioteca, sport</c:v>
                </c:pt>
                <c:pt idx="2">
                  <c:v>Reparația drumurilor și Transport Public</c:v>
                </c:pt>
                <c:pt idx="3">
                  <c:v>Dezvoltarea comunală și amenajare, iluminat și aprovozionare cu apă </c:v>
                </c:pt>
                <c:pt idx="4">
                  <c:v>Primărie și Consiliul Local</c:v>
                </c:pt>
                <c:pt idx="5">
                  <c:v>Învățământ </c:v>
                </c:pt>
              </c:strCache>
            </c:strRef>
          </c:cat>
          <c:val>
            <c:numRef>
              <c:f>Sheet1!$C$2:$C$7</c:f>
              <c:numCache>
                <c:formatCode>0.0</c:formatCode>
                <c:ptCount val="6"/>
                <c:pt idx="0">
                  <c:v>120000</c:v>
                </c:pt>
                <c:pt idx="1">
                  <c:v>1541700</c:v>
                </c:pt>
                <c:pt idx="2">
                  <c:v>3245100</c:v>
                </c:pt>
                <c:pt idx="3">
                  <c:v>1902800</c:v>
                </c:pt>
                <c:pt idx="4">
                  <c:v>4083700</c:v>
                </c:pt>
                <c:pt idx="5">
                  <c:v>16009300</c:v>
                </c:pt>
              </c:numCache>
            </c:numRef>
          </c:val>
          <c:extLst>
            <c:ext xmlns:c16="http://schemas.microsoft.com/office/drawing/2014/chart" uri="{C3380CC4-5D6E-409C-BE32-E72D297353CC}">
              <c16:uniqueId val="{00000001-3860-4FF4-B37C-17DC43A703E9}"/>
            </c:ext>
          </c:extLst>
        </c:ser>
        <c:ser>
          <c:idx val="2"/>
          <c:order val="2"/>
          <c:tx>
            <c:strRef>
              <c:f>Sheet1!$D$1</c:f>
              <c:strCache>
                <c:ptCount val="1"/>
                <c:pt idx="0">
                  <c:v>2023</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o-R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Fondul de rezerva</c:v>
                </c:pt>
                <c:pt idx="1">
                  <c:v>Instituții de cultură, biblioteca, sport</c:v>
                </c:pt>
                <c:pt idx="2">
                  <c:v>Reparația drumurilor și Transport Public</c:v>
                </c:pt>
                <c:pt idx="3">
                  <c:v>Dezvoltarea comunală și amenajare, iluminat și aprovozionare cu apă </c:v>
                </c:pt>
                <c:pt idx="4">
                  <c:v>Primărie și Consiliul Local</c:v>
                </c:pt>
                <c:pt idx="5">
                  <c:v>Învățământ </c:v>
                </c:pt>
              </c:strCache>
            </c:strRef>
          </c:cat>
          <c:val>
            <c:numRef>
              <c:f>Sheet1!$D$2:$D$7</c:f>
              <c:numCache>
                <c:formatCode>0.0</c:formatCode>
                <c:ptCount val="6"/>
                <c:pt idx="0">
                  <c:v>132000</c:v>
                </c:pt>
                <c:pt idx="1">
                  <c:v>1449600</c:v>
                </c:pt>
                <c:pt idx="2">
                  <c:v>5187400</c:v>
                </c:pt>
                <c:pt idx="3">
                  <c:v>3000000</c:v>
                </c:pt>
                <c:pt idx="4">
                  <c:v>4117100</c:v>
                </c:pt>
                <c:pt idx="5">
                  <c:v>18716300</c:v>
                </c:pt>
              </c:numCache>
            </c:numRef>
          </c:val>
          <c:extLst>
            <c:ext xmlns:c16="http://schemas.microsoft.com/office/drawing/2014/chart" uri="{C3380CC4-5D6E-409C-BE32-E72D297353CC}">
              <c16:uniqueId val="{00000002-3860-4FF4-B37C-17DC43A703E9}"/>
            </c:ext>
          </c:extLst>
        </c:ser>
        <c:dLbls>
          <c:dLblPos val="outEnd"/>
          <c:showLegendKey val="0"/>
          <c:showVal val="1"/>
          <c:showCatName val="0"/>
          <c:showSerName val="0"/>
          <c:showPercent val="0"/>
          <c:showBubbleSize val="0"/>
        </c:dLbls>
        <c:gapWidth val="182"/>
        <c:axId val="604826112"/>
        <c:axId val="604718208"/>
      </c:barChart>
      <c:catAx>
        <c:axId val="604826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accent1">
                    <a:lumMod val="50000"/>
                  </a:schemeClr>
                </a:solidFill>
                <a:latin typeface="+mn-lt"/>
                <a:ea typeface="+mn-ea"/>
                <a:cs typeface="+mn-cs"/>
              </a:defRPr>
            </a:pPr>
            <a:endParaRPr lang="ro-RO"/>
          </a:p>
        </c:txPr>
        <c:crossAx val="604718208"/>
        <c:crosses val="autoZero"/>
        <c:auto val="1"/>
        <c:lblAlgn val="ctr"/>
        <c:lblOffset val="100"/>
        <c:noMultiLvlLbl val="0"/>
      </c:catAx>
      <c:valAx>
        <c:axId val="6047182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o-RO"/>
          </a:p>
        </c:txPr>
        <c:crossAx val="604826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a:extLst>
              <a:ext uri="{FF2B5EF4-FFF2-40B4-BE49-F238E27FC236}">
                <a16:creationId xmlns:a16="http://schemas.microsoft.com/office/drawing/2014/main" id="{FAF2878C-8743-4EF4-A6A3-42BA1E662457}"/>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ro-RO"/>
          </a:p>
        </p:txBody>
      </p:sp>
      <p:sp>
        <p:nvSpPr>
          <p:cNvPr id="3" name="Substituent dată 2">
            <a:extLst>
              <a:ext uri="{FF2B5EF4-FFF2-40B4-BE49-F238E27FC236}">
                <a16:creationId xmlns:a16="http://schemas.microsoft.com/office/drawing/2014/main" id="{A41CC3DD-C269-4533-BB4B-FA999459253D}"/>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85CECEC-BE33-40EB-8050-46C343B06F09}" type="datetimeFigureOut">
              <a:rPr lang="ro-RO" smtClean="0"/>
              <a:t>01.12.2022</a:t>
            </a:fld>
            <a:endParaRPr lang="ro-RO"/>
          </a:p>
        </p:txBody>
      </p:sp>
      <p:sp>
        <p:nvSpPr>
          <p:cNvPr id="4" name="Substituent subsol 3">
            <a:extLst>
              <a:ext uri="{FF2B5EF4-FFF2-40B4-BE49-F238E27FC236}">
                <a16:creationId xmlns:a16="http://schemas.microsoft.com/office/drawing/2014/main" id="{9A4DFE7D-B9C9-430A-A43F-AC05DF15A495}"/>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ro-RO"/>
          </a:p>
        </p:txBody>
      </p:sp>
      <p:sp>
        <p:nvSpPr>
          <p:cNvPr id="5" name="Substituent număr diapozitiv 4">
            <a:extLst>
              <a:ext uri="{FF2B5EF4-FFF2-40B4-BE49-F238E27FC236}">
                <a16:creationId xmlns:a16="http://schemas.microsoft.com/office/drawing/2014/main" id="{766E7A7A-9D34-4E62-BAA0-2A4F5BCD444A}"/>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2997BFB5-20E0-43F4-A792-C0B2A1DDAFA6}" type="slidenum">
              <a:rPr lang="ro-RO" smtClean="0"/>
              <a:t>‹#›</a:t>
            </a:fld>
            <a:endParaRPr lang="ro-RO"/>
          </a:p>
        </p:txBody>
      </p:sp>
    </p:spTree>
    <p:extLst>
      <p:ext uri="{BB962C8B-B14F-4D97-AF65-F5344CB8AC3E}">
        <p14:creationId xmlns:p14="http://schemas.microsoft.com/office/powerpoint/2010/main" val="2809272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8044AF-3F2C-4A2B-B8B7-DC9A66EAE168}" type="datetimeFigureOut">
              <a:rPr lang="ro-RO" smtClean="0"/>
              <a:t>01.12.2022</a:t>
            </a:fld>
            <a:endParaRPr lang="ro-RO"/>
          </a:p>
        </p:txBody>
      </p:sp>
      <p:sp>
        <p:nvSpPr>
          <p:cNvPr id="4" name="Substituent imagine diapozitiv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CB1FF3F-B0FB-4E8B-B662-7E9000677A0D}" type="slidenum">
              <a:rPr lang="ro-RO" smtClean="0"/>
              <a:t>‹#›</a:t>
            </a:fld>
            <a:endParaRPr lang="ro-RO"/>
          </a:p>
        </p:txBody>
      </p:sp>
    </p:spTree>
    <p:extLst>
      <p:ext uri="{BB962C8B-B14F-4D97-AF65-F5344CB8AC3E}">
        <p14:creationId xmlns:p14="http://schemas.microsoft.com/office/powerpoint/2010/main" val="3192513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a:p>
        </p:txBody>
      </p:sp>
      <p:sp>
        <p:nvSpPr>
          <p:cNvPr id="4" name="Substituent număr diapozitiv 3"/>
          <p:cNvSpPr>
            <a:spLocks noGrp="1"/>
          </p:cNvSpPr>
          <p:nvPr>
            <p:ph type="sldNum" sz="quarter" idx="5"/>
          </p:nvPr>
        </p:nvSpPr>
        <p:spPr/>
        <p:txBody>
          <a:bodyPr/>
          <a:lstStyle/>
          <a:p>
            <a:fld id="{ECB1FF3F-B0FB-4E8B-B662-7E9000677A0D}" type="slidenum">
              <a:rPr lang="ro-RO" smtClean="0"/>
              <a:t>12</a:t>
            </a:fld>
            <a:endParaRPr lang="ro-RO"/>
          </a:p>
        </p:txBody>
      </p:sp>
    </p:spTree>
    <p:extLst>
      <p:ext uri="{BB962C8B-B14F-4D97-AF65-F5344CB8AC3E}">
        <p14:creationId xmlns:p14="http://schemas.microsoft.com/office/powerpoint/2010/main" val="126399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CF9D-D04E-4B55-8738-A56A88D329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8619D7-4919-4B32-8D09-D9AC507E97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BCDD42-5898-4F24-9109-3A49CE4945CE}"/>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5" name="Footer Placeholder 4">
            <a:extLst>
              <a:ext uri="{FF2B5EF4-FFF2-40B4-BE49-F238E27FC236}">
                <a16:creationId xmlns:a16="http://schemas.microsoft.com/office/drawing/2014/main" id="{925C82D1-63F0-4FF7-BFB6-C28117916B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0C274-231B-4B5F-9441-D3EC091F31A5}"/>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135525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A66C-A1EA-4F5B-B3B1-3EC0C0FD20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F38293-8E08-4C26-83C3-274D91E4383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73519-B90E-4BDE-9F56-67B6CC1DCF6D}"/>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5" name="Footer Placeholder 4">
            <a:extLst>
              <a:ext uri="{FF2B5EF4-FFF2-40B4-BE49-F238E27FC236}">
                <a16:creationId xmlns:a16="http://schemas.microsoft.com/office/drawing/2014/main" id="{9222F1BC-3CED-443B-B113-F3E3CB13E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9249F-AE28-4842-8E5B-BF68BCCDEE8D}"/>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128379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363A6F-FA84-4914-BC3A-4A8539DF9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635CB1-0578-4F48-9C65-280BCA4F86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A33F7-8FCC-4B5E-8465-E494F9DDB43A}"/>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5" name="Footer Placeholder 4">
            <a:extLst>
              <a:ext uri="{FF2B5EF4-FFF2-40B4-BE49-F238E27FC236}">
                <a16:creationId xmlns:a16="http://schemas.microsoft.com/office/drawing/2014/main" id="{E61F4F88-95FD-495C-8CF7-99DD5488A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65C6D-A596-46D8-BF62-9194BFDEC35D}"/>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137970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6F4-A535-4687-A001-491CD0E471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01A778-C2D9-46EA-B3C7-C88A28A335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9218D-A78E-4220-86CF-2854EA6E5CBE}"/>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5" name="Footer Placeholder 4">
            <a:extLst>
              <a:ext uri="{FF2B5EF4-FFF2-40B4-BE49-F238E27FC236}">
                <a16:creationId xmlns:a16="http://schemas.microsoft.com/office/drawing/2014/main" id="{F785C3D3-02A9-4616-A1C9-68EF803DB6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07B65-E59A-4115-851E-27B980C040B1}"/>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142812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C6A4-F916-4610-9631-749EC79C4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4836E5-118A-4216-BDA9-D498B1BA7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77D3C28-B025-4C76-86A2-5521503B45FF}"/>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5" name="Footer Placeholder 4">
            <a:extLst>
              <a:ext uri="{FF2B5EF4-FFF2-40B4-BE49-F238E27FC236}">
                <a16:creationId xmlns:a16="http://schemas.microsoft.com/office/drawing/2014/main" id="{A86C1958-7F02-4471-976A-549D12DD4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4A923-D007-472E-91B2-4F2D47364254}"/>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367468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B3F86-4498-4B63-BDCF-A08BBC8832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50F9B-5682-4BCB-BE3F-4D3E20A1F8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16F7C6-A770-4664-A0A0-3EED4F1888F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241A4A-8385-450C-BD7A-1F819B3D8A06}"/>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6" name="Footer Placeholder 5">
            <a:extLst>
              <a:ext uri="{FF2B5EF4-FFF2-40B4-BE49-F238E27FC236}">
                <a16:creationId xmlns:a16="http://schemas.microsoft.com/office/drawing/2014/main" id="{1EC58428-C59D-4BE1-AE12-B71EFEF300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D7DA5-C80D-45AD-94A9-D695B0882707}"/>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204268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48646-8084-4132-A843-2B072E6856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77F30C-E281-4854-971A-BB69EC6A3B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3E7465-7A48-49F8-B7E4-6C9628F130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E1DF5C-6990-4D63-A584-7E8D6F0143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70CD24-6463-4E9A-B48A-3021CEEF15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FA86FE-4E30-433B-9A26-06781CB1FFE9}"/>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8" name="Footer Placeholder 7">
            <a:extLst>
              <a:ext uri="{FF2B5EF4-FFF2-40B4-BE49-F238E27FC236}">
                <a16:creationId xmlns:a16="http://schemas.microsoft.com/office/drawing/2014/main" id="{D4771B2E-0FBC-44B9-BFEB-996153FF2D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90B5F1-4D80-445B-AE30-71700D784326}"/>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91037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60C8B-B948-46D0-9C47-2492B52D01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AF005D-20F3-420F-9B9F-7F0B9AA3FC95}"/>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4" name="Footer Placeholder 3">
            <a:extLst>
              <a:ext uri="{FF2B5EF4-FFF2-40B4-BE49-F238E27FC236}">
                <a16:creationId xmlns:a16="http://schemas.microsoft.com/office/drawing/2014/main" id="{A4B835B7-DB06-4D28-B360-59487D2C25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A97A21-9FB5-4A49-A0E6-EB83DAC0D8CC}"/>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417801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BA67BB-4F71-4D68-ADC6-3998280BF52B}"/>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3" name="Footer Placeholder 2">
            <a:extLst>
              <a:ext uri="{FF2B5EF4-FFF2-40B4-BE49-F238E27FC236}">
                <a16:creationId xmlns:a16="http://schemas.microsoft.com/office/drawing/2014/main" id="{CB2982CA-FE7B-4C2A-AFA8-60B1D091F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4A10CA-2233-4EC0-85CF-6FB24F4DDA60}"/>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396269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5EF82-86C2-4ECF-8A0A-ABB783F55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BA1E4D-6C9C-4B75-B917-A3803E4E9B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10DDD8-5A6F-4DF6-83B4-8771C7A482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F5AFBE-BDA6-4B4E-87C7-8CDF6962B695}"/>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6" name="Footer Placeholder 5">
            <a:extLst>
              <a:ext uri="{FF2B5EF4-FFF2-40B4-BE49-F238E27FC236}">
                <a16:creationId xmlns:a16="http://schemas.microsoft.com/office/drawing/2014/main" id="{F1B7F9D3-0256-42B1-84E4-D183A2C17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2902A8-D6C0-4BFD-AFA4-6EAE53CE5D4C}"/>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399634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F696-35E0-40D6-BB38-E9CA8144C2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8F72A4-8C16-4975-BEF9-68B77DCD25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E35C7D-94FF-4E4F-B12E-02249928FD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6A2010-BEFE-40A1-B2C4-52EFB96ADFC0}"/>
              </a:ext>
            </a:extLst>
          </p:cNvPr>
          <p:cNvSpPr>
            <a:spLocks noGrp="1"/>
          </p:cNvSpPr>
          <p:nvPr>
            <p:ph type="dt" sz="half" idx="10"/>
          </p:nvPr>
        </p:nvSpPr>
        <p:spPr/>
        <p:txBody>
          <a:bodyPr/>
          <a:lstStyle/>
          <a:p>
            <a:fld id="{5D07779C-6DBE-46A5-A19B-77F1FDB919BE}" type="datetimeFigureOut">
              <a:rPr lang="en-US" smtClean="0"/>
              <a:t>12/1/2022</a:t>
            </a:fld>
            <a:endParaRPr lang="en-US"/>
          </a:p>
        </p:txBody>
      </p:sp>
      <p:sp>
        <p:nvSpPr>
          <p:cNvPr id="6" name="Footer Placeholder 5">
            <a:extLst>
              <a:ext uri="{FF2B5EF4-FFF2-40B4-BE49-F238E27FC236}">
                <a16:creationId xmlns:a16="http://schemas.microsoft.com/office/drawing/2014/main" id="{6271C896-FDD4-462F-9FB6-0F5740F7D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87A050-55EF-4E0D-B630-0B381132C440}"/>
              </a:ext>
            </a:extLst>
          </p:cNvPr>
          <p:cNvSpPr>
            <a:spLocks noGrp="1"/>
          </p:cNvSpPr>
          <p:nvPr>
            <p:ph type="sldNum" sz="quarter" idx="12"/>
          </p:nvPr>
        </p:nvSpPr>
        <p:spPr/>
        <p:txBody>
          <a:bodyPr/>
          <a:lstStyle/>
          <a:p>
            <a:fld id="{DE923987-2D08-4734-B0D6-BE67B57A0704}" type="slidenum">
              <a:rPr lang="en-US" smtClean="0"/>
              <a:t>‹#›</a:t>
            </a:fld>
            <a:endParaRPr lang="en-US"/>
          </a:p>
        </p:txBody>
      </p:sp>
    </p:spTree>
    <p:extLst>
      <p:ext uri="{BB962C8B-B14F-4D97-AF65-F5344CB8AC3E}">
        <p14:creationId xmlns:p14="http://schemas.microsoft.com/office/powerpoint/2010/main" val="3394618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937D8-401F-40DE-88B0-631BEA7887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603EA7-0EAA-4882-AA82-7AD7AFC96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F59982-2C5B-4B71-9E11-4C93E5739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7779C-6DBE-46A5-A19B-77F1FDB919BE}" type="datetimeFigureOut">
              <a:rPr lang="en-US" smtClean="0"/>
              <a:t>12/1/2022</a:t>
            </a:fld>
            <a:endParaRPr lang="en-US"/>
          </a:p>
        </p:txBody>
      </p:sp>
      <p:sp>
        <p:nvSpPr>
          <p:cNvPr id="5" name="Footer Placeholder 4">
            <a:extLst>
              <a:ext uri="{FF2B5EF4-FFF2-40B4-BE49-F238E27FC236}">
                <a16:creationId xmlns:a16="http://schemas.microsoft.com/office/drawing/2014/main" id="{1D650BDA-6CB2-4DD5-AD0F-E0E99C3203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77A5D8-6099-47D1-AA80-ED8F3DAB9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23987-2D08-4734-B0D6-BE67B57A0704}" type="slidenum">
              <a:rPr lang="en-US" smtClean="0"/>
              <a:t>‹#›</a:t>
            </a:fld>
            <a:endParaRPr lang="en-US"/>
          </a:p>
        </p:txBody>
      </p:sp>
    </p:spTree>
    <p:extLst>
      <p:ext uri="{BB962C8B-B14F-4D97-AF65-F5344CB8AC3E}">
        <p14:creationId xmlns:p14="http://schemas.microsoft.com/office/powerpoint/2010/main" val="2301018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1D1E-85A4-4443-B81C-7715B15E8EAF}"/>
              </a:ext>
            </a:extLst>
          </p:cNvPr>
          <p:cNvSpPr>
            <a:spLocks noGrp="1"/>
          </p:cNvSpPr>
          <p:nvPr>
            <p:ph type="ctrTitle"/>
          </p:nvPr>
        </p:nvSpPr>
        <p:spPr>
          <a:xfrm>
            <a:off x="209551" y="1115580"/>
            <a:ext cx="11864914" cy="3112398"/>
          </a:xfrm>
          <a:solidFill>
            <a:schemeClr val="accent1">
              <a:lumMod val="50000"/>
            </a:schemeClr>
          </a:solidFill>
        </p:spPr>
        <p:txBody>
          <a:bodyPr>
            <a:normAutofit/>
          </a:bodyPr>
          <a:lstStyle/>
          <a:p>
            <a:r>
              <a:rPr lang="ro-RO" sz="9600" dirty="0">
                <a:solidFill>
                  <a:schemeClr val="bg1"/>
                </a:solidFill>
                <a:latin typeface="Arial Black" panose="020B0A04020102020204" pitchFamily="34" charset="0"/>
              </a:rPr>
              <a:t>BUGETUL</a:t>
            </a:r>
            <a:br>
              <a:rPr lang="ro-RO" sz="9600" dirty="0">
                <a:solidFill>
                  <a:schemeClr val="bg1"/>
                </a:solidFill>
                <a:latin typeface="Arial Black" panose="020B0A04020102020204" pitchFamily="34" charset="0"/>
              </a:rPr>
            </a:br>
            <a:r>
              <a:rPr lang="ro-RO" sz="9600" dirty="0">
                <a:solidFill>
                  <a:schemeClr val="bg1"/>
                </a:solidFill>
                <a:latin typeface="Arial Black" panose="020B0A04020102020204" pitchFamily="34" charset="0"/>
              </a:rPr>
              <a:t>20</a:t>
            </a:r>
            <a:r>
              <a:rPr lang="en-US" sz="9600" dirty="0">
                <a:solidFill>
                  <a:schemeClr val="bg1"/>
                </a:solidFill>
                <a:latin typeface="Arial Black" panose="020B0A04020102020204" pitchFamily="34" charset="0"/>
              </a:rPr>
              <a:t>2</a:t>
            </a:r>
            <a:r>
              <a:rPr lang="ro-RO" sz="9600" dirty="0">
                <a:solidFill>
                  <a:schemeClr val="bg1"/>
                </a:solidFill>
                <a:latin typeface="Arial Black" panose="020B0A04020102020204" pitchFamily="34" charset="0"/>
              </a:rPr>
              <a:t>3</a:t>
            </a:r>
            <a:endParaRPr lang="en-US" sz="96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CDB29EB2-A4F2-49AA-B276-0E988D746128}"/>
              </a:ext>
            </a:extLst>
          </p:cNvPr>
          <p:cNvSpPr>
            <a:spLocks noGrp="1"/>
          </p:cNvSpPr>
          <p:nvPr>
            <p:ph type="subTitle" idx="1"/>
          </p:nvPr>
        </p:nvSpPr>
        <p:spPr>
          <a:xfrm>
            <a:off x="209550" y="4299038"/>
            <a:ext cx="11864915" cy="951674"/>
          </a:xfrm>
        </p:spPr>
        <p:txBody>
          <a:bodyPr>
            <a:normAutofit/>
          </a:bodyPr>
          <a:lstStyle/>
          <a:p>
            <a:r>
              <a:rPr lang="ro-RO" sz="5400">
                <a:solidFill>
                  <a:schemeClr val="accent2"/>
                </a:solidFill>
              </a:rPr>
              <a:t>Proiect</a:t>
            </a:r>
            <a:endParaRPr lang="en-US" sz="5400">
              <a:solidFill>
                <a:schemeClr val="accent2"/>
              </a:solidFill>
            </a:endParaRPr>
          </a:p>
        </p:txBody>
      </p:sp>
      <p:pic>
        <p:nvPicPr>
          <p:cNvPr id="5" name="Picture 4">
            <a:extLst>
              <a:ext uri="{FF2B5EF4-FFF2-40B4-BE49-F238E27FC236}">
                <a16:creationId xmlns:a16="http://schemas.microsoft.com/office/drawing/2014/main" id="{A2280953-C682-4CBF-A4C3-D9C9889777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7" name="Picture 6">
            <a:extLst>
              <a:ext uri="{FF2B5EF4-FFF2-40B4-BE49-F238E27FC236}">
                <a16:creationId xmlns:a16="http://schemas.microsoft.com/office/drawing/2014/main" id="{39390B23-9880-488C-97B5-7F19DBECB2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8" name="TextBox 7">
            <a:extLst>
              <a:ext uri="{FF2B5EF4-FFF2-40B4-BE49-F238E27FC236}">
                <a16:creationId xmlns:a16="http://schemas.microsoft.com/office/drawing/2014/main" id="{2C2A35C3-B064-4794-9D68-EEB501F66D47}"/>
              </a:ext>
            </a:extLst>
          </p:cNvPr>
          <p:cNvSpPr txBox="1"/>
          <p:nvPr/>
        </p:nvSpPr>
        <p:spPr>
          <a:xfrm>
            <a:off x="186446" y="5321772"/>
            <a:ext cx="3201086" cy="646331"/>
          </a:xfrm>
          <a:prstGeom prst="rect">
            <a:avLst/>
          </a:prstGeom>
          <a:noFill/>
        </p:spPr>
        <p:txBody>
          <a:bodyPr wrap="square" rtlCol="0">
            <a:spAutoFit/>
          </a:bodyPr>
          <a:lstStyle/>
          <a:p>
            <a:r>
              <a:rPr lang="ro-RO"/>
              <a:t>Eveniment organizat cu suportul Programului Comunitatea Mea</a:t>
            </a:r>
            <a:endParaRPr lang="en-US"/>
          </a:p>
        </p:txBody>
      </p:sp>
      <p:sp>
        <p:nvSpPr>
          <p:cNvPr id="4" name="TextBox 3">
            <a:extLst>
              <a:ext uri="{FF2B5EF4-FFF2-40B4-BE49-F238E27FC236}">
                <a16:creationId xmlns:a16="http://schemas.microsoft.com/office/drawing/2014/main" id="{78FAAC6E-1783-4DFE-A781-0B729B27CEDD}"/>
              </a:ext>
            </a:extLst>
          </p:cNvPr>
          <p:cNvSpPr txBox="1"/>
          <p:nvPr/>
        </p:nvSpPr>
        <p:spPr>
          <a:xfrm>
            <a:off x="0" y="289822"/>
            <a:ext cx="11864915" cy="461665"/>
          </a:xfrm>
          <a:prstGeom prst="rect">
            <a:avLst/>
          </a:prstGeom>
          <a:noFill/>
        </p:spPr>
        <p:txBody>
          <a:bodyPr wrap="square" rtlCol="0">
            <a:spAutoFit/>
          </a:bodyPr>
          <a:lstStyle/>
          <a:p>
            <a:pPr algn="ctr"/>
            <a:r>
              <a:rPr lang="ro-RO" sz="2400" dirty="0">
                <a:solidFill>
                  <a:schemeClr val="accent1">
                    <a:lumMod val="50000"/>
                  </a:schemeClr>
                </a:solidFill>
                <a:latin typeface="Times New Roman" panose="02020603050405020304" pitchFamily="18" charset="0"/>
                <a:cs typeface="Times New Roman" panose="02020603050405020304" pitchFamily="18" charset="0"/>
              </a:rPr>
              <a:t>Primăria </a:t>
            </a:r>
            <a:r>
              <a:rPr lang="en-US" sz="2400" dirty="0">
                <a:solidFill>
                  <a:schemeClr val="accent1">
                    <a:lumMod val="50000"/>
                  </a:schemeClr>
                </a:solidFill>
                <a:latin typeface="Times New Roman" panose="02020603050405020304" pitchFamily="18" charset="0"/>
                <a:cs typeface="Times New Roman" panose="02020603050405020304" pitchFamily="18" charset="0"/>
              </a:rPr>
              <a:t>s.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Coste</a:t>
            </a:r>
            <a:r>
              <a:rPr lang="ro-MO" sz="2400" dirty="0">
                <a:solidFill>
                  <a:schemeClr val="accent1">
                    <a:lumMod val="50000"/>
                  </a:schemeClr>
                </a:solidFill>
                <a:latin typeface="Times New Roman" panose="02020603050405020304" pitchFamily="18" charset="0"/>
                <a:cs typeface="Times New Roman" panose="02020603050405020304" pitchFamily="18" charset="0"/>
              </a:rPr>
              <a:t>ști</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600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FAE1A236-825A-4983-9544-993C99980644}"/>
              </a:ext>
            </a:extLst>
          </p:cNvPr>
          <p:cNvSpPr>
            <a:spLocks noGrp="1"/>
          </p:cNvSpPr>
          <p:nvPr>
            <p:ph idx="1"/>
          </p:nvPr>
        </p:nvSpPr>
        <p:spPr>
          <a:xfrm>
            <a:off x="361950" y="371474"/>
            <a:ext cx="11525250" cy="6124576"/>
          </a:xfrm>
          <a:blipFill>
            <a:blip r:embed="rId2"/>
            <a:tile tx="0" ty="0" sx="100000" sy="100000" flip="none" algn="tl"/>
          </a:blipFill>
          <a:effectLst>
            <a:outerShdw blurRad="50800" dist="50800" dir="5400000" algn="ctr" rotWithShape="0">
              <a:srgbClr val="0070C0"/>
            </a:outerShdw>
          </a:effectLst>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en-US" sz="88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A</a:t>
            </a:r>
            <a:r>
              <a:rPr lang="ro-RO" sz="88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probarea </a:t>
            </a:r>
            <a:r>
              <a:rPr lang="ro-RO" sz="8800" b="1" i="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şi</a:t>
            </a:r>
            <a:r>
              <a:rPr lang="ro-RO" sz="88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 punerea</a:t>
            </a:r>
            <a:r>
              <a:rPr lang="en-US" sz="88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 </a:t>
            </a:r>
            <a:r>
              <a:rPr lang="ro-RO" sz="88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în  aplicare </a:t>
            </a:r>
          </a:p>
          <a:p>
            <a:pPr marL="0" indent="0" algn="ctr">
              <a:buNone/>
            </a:pPr>
            <a:r>
              <a:rPr lang="ro-RO" sz="88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a taxelor locale pentru</a:t>
            </a:r>
            <a:r>
              <a:rPr lang="en-US" sz="88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 </a:t>
            </a:r>
            <a:r>
              <a:rPr lang="ro-RO" sz="8800" b="1" i="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anul 2023</a:t>
            </a:r>
          </a:p>
          <a:p>
            <a:pPr marL="0" indent="0">
              <a:buNone/>
            </a:pPr>
            <a:endParaRPr lang="ro-RO" dirty="0"/>
          </a:p>
        </p:txBody>
      </p:sp>
    </p:spTree>
    <p:extLst>
      <p:ext uri="{BB962C8B-B14F-4D97-AF65-F5344CB8AC3E}">
        <p14:creationId xmlns:p14="http://schemas.microsoft.com/office/powerpoint/2010/main" val="395734063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DD9936F2-4F60-41CB-9813-600F0D35E129}"/>
              </a:ext>
            </a:extLst>
          </p:cNvPr>
          <p:cNvSpPr>
            <a:spLocks noGrp="1"/>
          </p:cNvSpPr>
          <p:nvPr>
            <p:ph idx="1"/>
          </p:nvPr>
        </p:nvSpPr>
        <p:spPr/>
        <p:txBody>
          <a:bodyPr/>
          <a:lstStyle/>
          <a:p>
            <a:pPr marL="0" indent="0">
              <a:buNone/>
            </a:pPr>
            <a:r>
              <a:rPr lang="ro-RO" sz="2000" dirty="0">
                <a:latin typeface="Times New Roman" panose="02020603050405020304" pitchFamily="18" charset="0"/>
                <a:cs typeface="Times New Roman" panose="02020603050405020304" pitchFamily="18" charset="0"/>
              </a:rPr>
              <a:t>Începând cu 01.01.2023 pe teritoriul satului Costești raionul Ialoveni se stabilesc următoarele taxe locale, baza impozabilă și cota impozitului:</a:t>
            </a:r>
          </a:p>
          <a:p>
            <a:endParaRPr lang="ro-RO" dirty="0"/>
          </a:p>
        </p:txBody>
      </p:sp>
      <p:sp>
        <p:nvSpPr>
          <p:cNvPr id="4" name="Rectangle 2">
            <a:extLst>
              <a:ext uri="{FF2B5EF4-FFF2-40B4-BE49-F238E27FC236}">
                <a16:creationId xmlns:a16="http://schemas.microsoft.com/office/drawing/2014/main" id="{ACEF6356-2FC5-4254-A23C-0F13F32B209E}"/>
              </a:ext>
            </a:extLst>
          </p:cNvPr>
          <p:cNvSpPr>
            <a:spLocks noGrp="1"/>
          </p:cNvSpPr>
          <p:nvPr>
            <p:ph type="title"/>
          </p:nvPr>
        </p:nvSpPr>
        <p:spPr>
          <a:xfrm>
            <a:off x="838200" y="365125"/>
            <a:ext cx="10515600" cy="1325563"/>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o-RO" dirty="0">
                <a:solidFill>
                  <a:schemeClr val="bg1"/>
                </a:solidFill>
                <a:latin typeface="Arial Black" panose="020B0A04020102020204" pitchFamily="34" charset="0"/>
              </a:rPr>
              <a:t>Taxe și impozite  locale 20</a:t>
            </a:r>
            <a:r>
              <a:rPr lang="en-US" dirty="0">
                <a:solidFill>
                  <a:schemeClr val="bg1"/>
                </a:solidFill>
                <a:latin typeface="Arial Black" panose="020B0A04020102020204" pitchFamily="34" charset="0"/>
              </a:rPr>
              <a:t>2</a:t>
            </a:r>
            <a:r>
              <a:rPr lang="ro-RO" dirty="0">
                <a:solidFill>
                  <a:schemeClr val="bg1"/>
                </a:solidFill>
                <a:latin typeface="Arial Black" panose="020B0A04020102020204" pitchFamily="34" charset="0"/>
              </a:rPr>
              <a:t>3</a:t>
            </a:r>
            <a:endParaRPr lang="ro-RO" dirty="0"/>
          </a:p>
        </p:txBody>
      </p:sp>
      <p:graphicFrame>
        <p:nvGraphicFramePr>
          <p:cNvPr id="7" name="Tabel 6">
            <a:extLst>
              <a:ext uri="{FF2B5EF4-FFF2-40B4-BE49-F238E27FC236}">
                <a16:creationId xmlns:a16="http://schemas.microsoft.com/office/drawing/2014/main" id="{1ABDA589-95EF-48E9-A9B0-7A3414453A34}"/>
              </a:ext>
            </a:extLst>
          </p:cNvPr>
          <p:cNvGraphicFramePr>
            <a:graphicFrameLocks noGrp="1"/>
          </p:cNvGraphicFramePr>
          <p:nvPr>
            <p:extLst>
              <p:ext uri="{D42A27DB-BD31-4B8C-83A1-F6EECF244321}">
                <p14:modId xmlns:p14="http://schemas.microsoft.com/office/powerpoint/2010/main" val="2754937297"/>
              </p:ext>
            </p:extLst>
          </p:nvPr>
        </p:nvGraphicFramePr>
        <p:xfrm>
          <a:off x="612559" y="2476871"/>
          <a:ext cx="11141476" cy="4087443"/>
        </p:xfrm>
        <a:graphic>
          <a:graphicData uri="http://schemas.openxmlformats.org/drawingml/2006/table">
            <a:tbl>
              <a:tblPr firstRow="1" firstCol="1" lastRow="1" lastCol="1" bandRow="1" bandCol="1"/>
              <a:tblGrid>
                <a:gridCol w="3783246">
                  <a:extLst>
                    <a:ext uri="{9D8B030D-6E8A-4147-A177-3AD203B41FA5}">
                      <a16:colId xmlns:a16="http://schemas.microsoft.com/office/drawing/2014/main" val="2802541700"/>
                    </a:ext>
                  </a:extLst>
                </a:gridCol>
                <a:gridCol w="7358230">
                  <a:extLst>
                    <a:ext uri="{9D8B030D-6E8A-4147-A177-3AD203B41FA5}">
                      <a16:colId xmlns:a16="http://schemas.microsoft.com/office/drawing/2014/main" val="2115774283"/>
                    </a:ext>
                  </a:extLst>
                </a:gridCol>
              </a:tblGrid>
              <a:tr h="262162">
                <a:tc>
                  <a:txBody>
                    <a:bodyPr/>
                    <a:lstStyle/>
                    <a:p>
                      <a:pPr algn="just">
                        <a:lnSpc>
                          <a:spcPct val="115000"/>
                        </a:lnSpc>
                        <a:spcAft>
                          <a:spcPts val="1000"/>
                        </a:spcAft>
                      </a:pPr>
                      <a:r>
                        <a:rPr lang="ro-RO" sz="1600" b="1" dirty="0">
                          <a:effectLst/>
                          <a:latin typeface="Times New Roman" panose="02020603050405020304" pitchFamily="18" charset="0"/>
                          <a:ea typeface="Calibri" panose="020F0502020204030204" pitchFamily="34" charset="0"/>
                          <a:cs typeface="Times New Roman" panose="02020603050405020304" pitchFamily="18" charset="0"/>
                        </a:rPr>
                        <a:t>Denumirea taxei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b="1" dirty="0">
                          <a:effectLst/>
                          <a:latin typeface="Times New Roman" panose="02020603050405020304" pitchFamily="18" charset="0"/>
                          <a:ea typeface="Calibri" panose="020F0502020204030204" pitchFamily="34" charset="0"/>
                          <a:cs typeface="Times New Roman" panose="02020603050405020304" pitchFamily="18" charset="0"/>
                        </a:rPr>
                        <a:t>Cota impozitului și baza impozabilă pentru 2023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3201642"/>
                  </a:ext>
                </a:extLst>
              </a:tr>
              <a:tr h="1355431">
                <a:tc>
                  <a:txBody>
                    <a:bodyPr/>
                    <a:lstStyle/>
                    <a:p>
                      <a:pPr algn="just">
                        <a:lnSpc>
                          <a:spcPct val="115000"/>
                        </a:lnSpc>
                        <a:spcAft>
                          <a:spcPts val="1000"/>
                        </a:spcAft>
                      </a:pPr>
                      <a:r>
                        <a:rPr lang="ro-RO" sz="1600">
                          <a:effectLst/>
                          <a:latin typeface="Times New Roman" panose="02020603050405020304" pitchFamily="18" charset="0"/>
                          <a:ea typeface="Calibri" panose="020F0502020204030204" pitchFamily="34" charset="0"/>
                          <a:cs typeface="Times New Roman" panose="02020603050405020304" pitchFamily="18" charset="0"/>
                        </a:rPr>
                        <a:t>a) Taxa pentru amenajarea teritoriului</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Numărul mediu scriptic trimestrial al salariaților:</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1. </a:t>
                      </a:r>
                      <a:r>
                        <a:rPr lang="ro-RO" sz="1600" b="1" u="sng" dirty="0">
                          <a:effectLst/>
                          <a:latin typeface="Times New Roman" panose="02020603050405020304" pitchFamily="18" charset="0"/>
                          <a:ea typeface="Calibri" panose="020F0502020204030204" pitchFamily="34" charset="0"/>
                          <a:cs typeface="Times New Roman" panose="02020603050405020304" pitchFamily="18" charset="0"/>
                        </a:rPr>
                        <a:t>200</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lei anual pentru fiecare salariat și/sau fondator al întreprinderii individuale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2</a:t>
                      </a:r>
                      <a:r>
                        <a:rPr lang="ro-RO" sz="1600" b="1" dirty="0">
                          <a:effectLst/>
                          <a:latin typeface="Times New Roman" panose="02020603050405020304" pitchFamily="18" charset="0"/>
                          <a:ea typeface="Calibri" panose="020F0502020204030204" pitchFamily="34" charset="0"/>
                          <a:cs typeface="Times New Roman" panose="02020603050405020304" pitchFamily="18" charset="0"/>
                        </a:rPr>
                        <a:t>.</a:t>
                      </a:r>
                      <a:r>
                        <a:rPr lang="ro-RO" sz="1600" b="1" u="sng" dirty="0">
                          <a:effectLst/>
                          <a:latin typeface="Times New Roman" panose="02020603050405020304" pitchFamily="18" charset="0"/>
                          <a:ea typeface="Calibri" panose="020F0502020204030204" pitchFamily="34" charset="0"/>
                          <a:cs typeface="Times New Roman" panose="02020603050405020304" pitchFamily="18" charset="0"/>
                        </a:rPr>
                        <a:t> 150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lei anual pentru fiecare membru și/sau fondator de Gospodărie Țărănească  ce activează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765894"/>
                  </a:ext>
                </a:extLst>
              </a:tr>
              <a:tr h="542071">
                <a:tc>
                  <a:txBody>
                    <a:bodyPr/>
                    <a:lstStyle/>
                    <a:p>
                      <a:pPr algn="just">
                        <a:lnSpc>
                          <a:spcPct val="115000"/>
                        </a:lnSpc>
                        <a:spcAft>
                          <a:spcPts val="1000"/>
                        </a:spcAft>
                      </a:pPr>
                      <a:r>
                        <a:rPr lang="ro-RO" sz="1600">
                          <a:effectLst/>
                          <a:latin typeface="Times New Roman" panose="02020603050405020304" pitchFamily="18" charset="0"/>
                          <a:ea typeface="Calibri" panose="020F0502020204030204" pitchFamily="34" charset="0"/>
                          <a:cs typeface="Times New Roman" panose="02020603050405020304" pitchFamily="18" charset="0"/>
                        </a:rPr>
                        <a:t>b) Taxa de organizare a licitațiilor și loteriilor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b="1" u="sng">
                          <a:effectLst/>
                          <a:latin typeface="Times New Roman" panose="02020603050405020304" pitchFamily="18" charset="0"/>
                          <a:ea typeface="Calibri" panose="020F0502020204030204" pitchFamily="34" charset="0"/>
                          <a:cs typeface="Times New Roman" panose="02020603050405020304" pitchFamily="18" charset="0"/>
                        </a:rPr>
                        <a:t>0,1%</a:t>
                      </a:r>
                      <a:r>
                        <a:rPr lang="ro-RO" sz="1600">
                          <a:effectLst/>
                          <a:latin typeface="Times New Roman" panose="02020603050405020304" pitchFamily="18" charset="0"/>
                          <a:ea typeface="Calibri" panose="020F0502020204030204" pitchFamily="34" charset="0"/>
                          <a:cs typeface="Times New Roman" panose="02020603050405020304" pitchFamily="18" charset="0"/>
                        </a:rPr>
                        <a:t> din venitul de vânzări ale bunurilor declarate la licitație sau valoarea biletelor de loterie emise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0654583"/>
                  </a:ext>
                </a:extLst>
              </a:tr>
              <a:tr h="1381800">
                <a:tc>
                  <a:txBody>
                    <a:bodyPr/>
                    <a:lstStyle/>
                    <a:p>
                      <a:pPr algn="just">
                        <a:lnSpc>
                          <a:spcPct val="115000"/>
                        </a:lnSpc>
                        <a:spcAft>
                          <a:spcPts val="1000"/>
                        </a:spcAft>
                      </a:pPr>
                      <a:r>
                        <a:rPr lang="ro-RO" sz="1600">
                          <a:effectLst/>
                          <a:latin typeface="Times New Roman" panose="02020603050405020304" pitchFamily="18" charset="0"/>
                          <a:ea typeface="Calibri" panose="020F0502020204030204" pitchFamily="34" charset="0"/>
                          <a:cs typeface="Times New Roman" panose="02020603050405020304" pitchFamily="18" charset="0"/>
                        </a:rPr>
                        <a:t>c) Taxa de plasare (amplasare) a publicității (reclamei) cu excepția celei amplasate integral în zona de protecție a drumurilor din afara perimetrului localității</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b="1" u="sng" dirty="0">
                          <a:effectLst/>
                          <a:latin typeface="Times New Roman" panose="02020603050405020304" pitchFamily="18" charset="0"/>
                          <a:ea typeface="Calibri" panose="020F0502020204030204" pitchFamily="34" charset="0"/>
                          <a:cs typeface="Times New Roman" panose="02020603050405020304" pitchFamily="18" charset="0"/>
                        </a:rPr>
                        <a:t>5%</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din venitul din vânzări ale serviciilor de plasare și/sau difuzare a anunțurilor publicitare prin intermediul serviciilor cinematografice, video, prin rețelele telefonice, telegrafice, telex, prin mijloace de transport, prin alte mijloace (cu excepția TV, internet, radioului, presei periodice, tipăriturilor), cu excepția amplasării publicității exterioare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63630"/>
                  </a:ext>
                </a:extLst>
              </a:tr>
              <a:tr h="542071">
                <a:tc>
                  <a:txBody>
                    <a:bodyPr/>
                    <a:lstStyle/>
                    <a:p>
                      <a:pPr algn="just">
                        <a:lnSpc>
                          <a:spcPct val="115000"/>
                        </a:lnSpc>
                        <a:spcAft>
                          <a:spcPts val="1000"/>
                        </a:spcAft>
                      </a:pPr>
                      <a:r>
                        <a:rPr lang="ro-RO" sz="1600">
                          <a:effectLst/>
                          <a:latin typeface="Times New Roman" panose="02020603050405020304" pitchFamily="18" charset="0"/>
                          <a:ea typeface="Calibri" panose="020F0502020204030204" pitchFamily="34" charset="0"/>
                          <a:cs typeface="Times New Roman" panose="02020603050405020304" pitchFamily="18" charset="0"/>
                        </a:rPr>
                        <a:t>d) Taxa de aplicare a simbolicii locale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b="1" u="sng" dirty="0">
                          <a:effectLst/>
                          <a:latin typeface="Times New Roman" panose="02020603050405020304" pitchFamily="18" charset="0"/>
                          <a:ea typeface="Calibri" panose="020F0502020204030204" pitchFamily="34" charset="0"/>
                          <a:cs typeface="Times New Roman" panose="02020603050405020304" pitchFamily="18" charset="0"/>
                        </a:rPr>
                        <a:t>0,1%</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din venitul de vânzări ale produselor fabricate cărora li se aplică simbolica locală</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80" marR="68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059807"/>
                  </a:ext>
                </a:extLst>
              </a:tr>
            </a:tbl>
          </a:graphicData>
        </a:graphic>
      </p:graphicFrame>
    </p:spTree>
    <p:extLst>
      <p:ext uri="{BB962C8B-B14F-4D97-AF65-F5344CB8AC3E}">
        <p14:creationId xmlns:p14="http://schemas.microsoft.com/office/powerpoint/2010/main" val="518334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71623159-D35B-4D4A-BB05-18BE88D76B90}"/>
              </a:ext>
            </a:extLst>
          </p:cNvPr>
          <p:cNvGraphicFramePr>
            <a:graphicFrameLocks noGrp="1"/>
          </p:cNvGraphicFramePr>
          <p:nvPr>
            <p:extLst>
              <p:ext uri="{D42A27DB-BD31-4B8C-83A1-F6EECF244321}">
                <p14:modId xmlns:p14="http://schemas.microsoft.com/office/powerpoint/2010/main" val="3231755138"/>
              </p:ext>
            </p:extLst>
          </p:nvPr>
        </p:nvGraphicFramePr>
        <p:xfrm>
          <a:off x="790112" y="239697"/>
          <a:ext cx="10670959" cy="6042465"/>
        </p:xfrm>
        <a:graphic>
          <a:graphicData uri="http://schemas.openxmlformats.org/drawingml/2006/table">
            <a:tbl>
              <a:tblPr firstRow="1" firstCol="1" lastRow="1" lastCol="1" bandRow="1" bandCol="1"/>
              <a:tblGrid>
                <a:gridCol w="3459669">
                  <a:extLst>
                    <a:ext uri="{9D8B030D-6E8A-4147-A177-3AD203B41FA5}">
                      <a16:colId xmlns:a16="http://schemas.microsoft.com/office/drawing/2014/main" val="755659185"/>
                    </a:ext>
                  </a:extLst>
                </a:gridCol>
                <a:gridCol w="7211290">
                  <a:extLst>
                    <a:ext uri="{9D8B030D-6E8A-4147-A177-3AD203B41FA5}">
                      <a16:colId xmlns:a16="http://schemas.microsoft.com/office/drawing/2014/main" val="1357511216"/>
                    </a:ext>
                  </a:extLst>
                </a:gridCol>
              </a:tblGrid>
              <a:tr h="632538">
                <a:tc>
                  <a:txBody>
                    <a:bodyPr/>
                    <a:lstStyle/>
                    <a:p>
                      <a:pPr algn="just">
                        <a:lnSpc>
                          <a:spcPct val="115000"/>
                        </a:lnSpc>
                        <a:spcAft>
                          <a:spcPts val="1000"/>
                        </a:spcAft>
                      </a:pPr>
                      <a:r>
                        <a:rPr lang="ro-RO" sz="1800">
                          <a:effectLst/>
                          <a:latin typeface="Times New Roman" panose="02020603050405020304" pitchFamily="18" charset="0"/>
                          <a:ea typeface="Calibri" panose="020F0502020204030204" pitchFamily="34" charset="0"/>
                          <a:cs typeface="Times New Roman" panose="02020603050405020304" pitchFamily="18" charset="0"/>
                        </a:rPr>
                        <a:t>d) Taxa de aplicare a simbolicii locale</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800" b="1" u="sng">
                          <a:effectLst/>
                          <a:latin typeface="Times New Roman" panose="02020603050405020304" pitchFamily="18" charset="0"/>
                          <a:ea typeface="Calibri" panose="020F0502020204030204" pitchFamily="34" charset="0"/>
                          <a:cs typeface="Times New Roman" panose="02020603050405020304" pitchFamily="18" charset="0"/>
                        </a:rPr>
                        <a:t>0,1%</a:t>
                      </a:r>
                      <a:r>
                        <a:rPr lang="ro-RO" sz="1800">
                          <a:effectLst/>
                          <a:latin typeface="Times New Roman" panose="02020603050405020304" pitchFamily="18" charset="0"/>
                          <a:ea typeface="Calibri" panose="020F0502020204030204" pitchFamily="34" charset="0"/>
                          <a:cs typeface="Times New Roman" panose="02020603050405020304" pitchFamily="18" charset="0"/>
                        </a:rPr>
                        <a:t> din venitul de vânzări ale produselor fabricate cărora li se aplică simbolica locală</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571537"/>
                  </a:ext>
                </a:extLst>
              </a:tr>
              <a:tr h="801178">
                <a:tc>
                  <a:txBody>
                    <a:bodyPr/>
                    <a:lstStyle/>
                    <a:p>
                      <a:pPr algn="just">
                        <a:lnSpc>
                          <a:spcPct val="115000"/>
                        </a:lnSpc>
                        <a:spcAft>
                          <a:spcPts val="1000"/>
                        </a:spcAft>
                      </a:pPr>
                      <a:r>
                        <a:rPr lang="ro-RO" sz="1800">
                          <a:effectLst/>
                          <a:latin typeface="Times New Roman" panose="02020603050405020304" pitchFamily="18" charset="0"/>
                          <a:ea typeface="Calibri" panose="020F0502020204030204" pitchFamily="34" charset="0"/>
                          <a:cs typeface="Times New Roman" panose="02020603050405020304" pitchFamily="18" charset="0"/>
                        </a:rPr>
                        <a:t>e) Taxa pentru unitățile comerciale și/sau de prestări servicii</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800" b="1">
                          <a:effectLst/>
                          <a:latin typeface="Times New Roman" panose="02020603050405020304" pitchFamily="18" charset="0"/>
                          <a:ea typeface="Calibri" panose="020F0502020204030204" pitchFamily="34" charset="0"/>
                          <a:cs typeface="Times New Roman" panose="02020603050405020304" pitchFamily="18" charset="0"/>
                        </a:rPr>
                        <a:t>Anexa 1 </a:t>
                      </a:r>
                      <a:r>
                        <a:rPr lang="ro-RO" sz="1800">
                          <a:effectLst/>
                          <a:latin typeface="Times New Roman" panose="02020603050405020304" pitchFamily="18" charset="0"/>
                          <a:ea typeface="Calibri" panose="020F0502020204030204" pitchFamily="34" charset="0"/>
                          <a:cs typeface="Times New Roman" panose="02020603050405020304" pitchFamily="18" charset="0"/>
                        </a:rPr>
                        <a:t>Suprafața ocupată de unitățile de comerț și /sau de prestări serviciile de deservire socială, amplasarea lor, tipul mărfurilor desfăcute și/sau serviciile prestate (conform anexei)</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93677"/>
                  </a:ext>
                </a:extLst>
              </a:tr>
              <a:tr h="1346773">
                <a:tc>
                  <a:txBody>
                    <a:bodyPr/>
                    <a:lstStyle/>
                    <a:p>
                      <a:pPr algn="just">
                        <a:lnSpc>
                          <a:spcPct val="115000"/>
                        </a:lnSpc>
                        <a:spcAft>
                          <a:spcPts val="1000"/>
                        </a:spcAft>
                      </a:pPr>
                      <a:r>
                        <a:rPr lang="ro-RO" sz="1800">
                          <a:effectLst/>
                          <a:latin typeface="Times New Roman" panose="02020603050405020304" pitchFamily="18" charset="0"/>
                          <a:ea typeface="Calibri" panose="020F0502020204030204" pitchFamily="34" charset="0"/>
                          <a:cs typeface="Times New Roman" panose="02020603050405020304" pitchFamily="18" charset="0"/>
                        </a:rPr>
                        <a:t>f)Taxa de piață</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800" b="1" u="sng"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u="sng" dirty="0">
                          <a:effectLst/>
                          <a:latin typeface="Times New Roman" panose="02020603050405020304" pitchFamily="18" charset="0"/>
                          <a:ea typeface="Times New Roman" panose="02020603050405020304" pitchFamily="18" charset="0"/>
                          <a:cs typeface="Times New Roman" panose="02020603050405020304" pitchFamily="18" charset="0"/>
                        </a:rPr>
                        <a:t>5 lei/m</a:t>
                      </a:r>
                      <a:r>
                        <a:rPr lang="ro-RO" sz="1800" b="1" u="sng"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de suprafață totală a terenului și imobilelor amplasate pe teritoriul pieței.</a:t>
                      </a:r>
                    </a:p>
                    <a:p>
                      <a:pPr algn="just">
                        <a:lnSpc>
                          <a:spcPct val="115000"/>
                        </a:lnSpc>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0"/>
                        </a:spcAft>
                      </a:pPr>
                      <a:r>
                        <a:rPr lang="ro-RO" sz="1800" b="1" u="sng" dirty="0">
                          <a:effectLst/>
                          <a:latin typeface="Times New Roman" panose="02020603050405020304" pitchFamily="18" charset="0"/>
                          <a:ea typeface="Times New Roman" panose="02020603050405020304" pitchFamily="18" charset="0"/>
                          <a:cs typeface="Times New Roman" panose="02020603050405020304" pitchFamily="18" charset="0"/>
                        </a:rPr>
                        <a:t>30 lei/pe zi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pentru fiecare unitate de transport</a:t>
                      </a:r>
                    </a:p>
                    <a:p>
                      <a:pPr algn="just">
                        <a:lnSpc>
                          <a:spcPct val="115000"/>
                        </a:lnSpc>
                        <a:spcAft>
                          <a:spcPts val="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7683580"/>
                  </a:ext>
                </a:extLst>
              </a:tr>
              <a:tr h="632538">
                <a:tc>
                  <a:txBody>
                    <a:bodyPr/>
                    <a:lstStyle/>
                    <a:p>
                      <a:pPr algn="just">
                        <a:lnSpc>
                          <a:spcPct val="115000"/>
                        </a:lnSpc>
                        <a:spcAft>
                          <a:spcPts val="1000"/>
                        </a:spcAft>
                      </a:pPr>
                      <a:r>
                        <a:rPr lang="ro-RO" sz="1800">
                          <a:effectLst/>
                          <a:latin typeface="Times New Roman" panose="02020603050405020304" pitchFamily="18" charset="0"/>
                          <a:ea typeface="Calibri" panose="020F0502020204030204" pitchFamily="34" charset="0"/>
                          <a:cs typeface="Times New Roman" panose="02020603050405020304" pitchFamily="18" charset="0"/>
                        </a:rPr>
                        <a:t>g) Taxa pentru cazare</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800" b="1" u="sng">
                          <a:effectLst/>
                          <a:latin typeface="Times New Roman" panose="02020603050405020304" pitchFamily="18" charset="0"/>
                          <a:ea typeface="Calibri" panose="020F0502020204030204" pitchFamily="34" charset="0"/>
                          <a:cs typeface="Times New Roman" panose="02020603050405020304" pitchFamily="18" charset="0"/>
                        </a:rPr>
                        <a:t>3%</a:t>
                      </a:r>
                      <a:r>
                        <a:rPr lang="ro-RO" sz="1800">
                          <a:effectLst/>
                          <a:latin typeface="Times New Roman" panose="02020603050405020304" pitchFamily="18" charset="0"/>
                          <a:ea typeface="Calibri" panose="020F0502020204030204" pitchFamily="34" charset="0"/>
                          <a:cs typeface="Times New Roman" panose="02020603050405020304" pitchFamily="18" charset="0"/>
                        </a:rPr>
                        <a:t> din venitul de vânzări ale serviciilor prestate de structurile cu funcțiile de cazare</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180742"/>
                  </a:ext>
                </a:extLst>
              </a:tr>
              <a:tr h="1035931">
                <a:tc>
                  <a:txBody>
                    <a:bodyPr/>
                    <a:lstStyle/>
                    <a:p>
                      <a:pPr algn="just">
                        <a:lnSpc>
                          <a:spcPct val="115000"/>
                        </a:lnSpc>
                        <a:spcAft>
                          <a:spcPts val="1000"/>
                        </a:spcAft>
                      </a:pPr>
                      <a:r>
                        <a:rPr lang="ro-RO" sz="1800">
                          <a:effectLst/>
                          <a:latin typeface="Times New Roman" panose="02020603050405020304" pitchFamily="18" charset="0"/>
                          <a:ea typeface="Calibri" panose="020F0502020204030204" pitchFamily="34" charset="0"/>
                          <a:cs typeface="Times New Roman" panose="02020603050405020304" pitchFamily="18" charset="0"/>
                        </a:rPr>
                        <a:t>i) Taxa pentru prestarea serviciilor de transport auto de călători </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800" b="1" u="sng">
                          <a:effectLst/>
                          <a:latin typeface="Times New Roman" panose="02020603050405020304" pitchFamily="18" charset="0"/>
                          <a:ea typeface="Calibri" panose="020F0502020204030204" pitchFamily="34" charset="0"/>
                          <a:cs typeface="Times New Roman" panose="02020603050405020304" pitchFamily="18" charset="0"/>
                        </a:rPr>
                        <a:t>200 lei</a:t>
                      </a:r>
                      <a:r>
                        <a:rPr lang="ro-RO" sz="1800">
                          <a:effectLst/>
                          <a:latin typeface="Times New Roman" panose="02020603050405020304" pitchFamily="18" charset="0"/>
                          <a:ea typeface="Calibri" panose="020F0502020204030204" pitchFamily="34" charset="0"/>
                          <a:cs typeface="Times New Roman" panose="02020603050405020304" pitchFamily="18" charset="0"/>
                        </a:rPr>
                        <a:t>  lunar pentru fiecare unitate de transport cu capacitatea de până la 9 locuri inclusiv</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8571113"/>
                  </a:ext>
                </a:extLst>
              </a:tr>
              <a:tr h="634130">
                <a:tc>
                  <a:txBody>
                    <a:bodyPr/>
                    <a:lstStyle/>
                    <a:p>
                      <a:pPr algn="just">
                        <a:lnSpc>
                          <a:spcPct val="115000"/>
                        </a:lnSpc>
                        <a:spcAft>
                          <a:spcPts val="1000"/>
                        </a:spcAft>
                      </a:pPr>
                      <a:r>
                        <a:rPr lang="ro-RO" sz="1800">
                          <a:effectLst/>
                          <a:latin typeface="Times New Roman" panose="02020603050405020304" pitchFamily="18" charset="0"/>
                          <a:ea typeface="Calibri" panose="020F0502020204030204" pitchFamily="34" charset="0"/>
                          <a:cs typeface="Times New Roman" panose="02020603050405020304" pitchFamily="18" charset="0"/>
                        </a:rPr>
                        <a:t>j) Taxa de salubrizare</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800" b="1" u="sng">
                          <a:effectLst/>
                          <a:latin typeface="Times New Roman" panose="02020603050405020304" pitchFamily="18" charset="0"/>
                          <a:ea typeface="Calibri" panose="020F0502020204030204" pitchFamily="34" charset="0"/>
                          <a:cs typeface="Times New Roman" panose="02020603050405020304" pitchFamily="18" charset="0"/>
                        </a:rPr>
                        <a:t>3 lei</a:t>
                      </a:r>
                      <a:r>
                        <a:rPr lang="ro-RO" sz="1800" b="1">
                          <a:effectLst/>
                          <a:latin typeface="Times New Roman" panose="02020603050405020304" pitchFamily="18" charset="0"/>
                          <a:ea typeface="Calibri" panose="020F0502020204030204" pitchFamily="34" charset="0"/>
                          <a:cs typeface="Times New Roman" panose="02020603050405020304" pitchFamily="18" charset="0"/>
                        </a:rPr>
                        <a:t> </a:t>
                      </a:r>
                      <a:r>
                        <a:rPr lang="ro-RO" sz="1800">
                          <a:effectLst/>
                          <a:latin typeface="Times New Roman" panose="02020603050405020304" pitchFamily="18" charset="0"/>
                          <a:ea typeface="Calibri" panose="020F0502020204030204" pitchFamily="34" charset="0"/>
                          <a:cs typeface="Times New Roman" panose="02020603050405020304" pitchFamily="18" charset="0"/>
                        </a:rPr>
                        <a:t>lunar</a:t>
                      </a:r>
                      <a:r>
                        <a:rPr lang="ro-RO" sz="1800" b="1">
                          <a:effectLst/>
                          <a:latin typeface="Times New Roman" panose="02020603050405020304" pitchFamily="18" charset="0"/>
                          <a:ea typeface="Calibri" panose="020F0502020204030204" pitchFamily="34" charset="0"/>
                          <a:cs typeface="Times New Roman" panose="02020603050405020304" pitchFamily="18" charset="0"/>
                        </a:rPr>
                        <a:t> </a:t>
                      </a:r>
                      <a:r>
                        <a:rPr lang="ro-RO" sz="1800">
                          <a:effectLst/>
                          <a:latin typeface="Times New Roman" panose="02020603050405020304" pitchFamily="18" charset="0"/>
                          <a:ea typeface="Calibri" panose="020F0502020204030204" pitchFamily="34" charset="0"/>
                          <a:cs typeface="Times New Roman" panose="02020603050405020304" pitchFamily="18" charset="0"/>
                        </a:rPr>
                        <a:t>pentru fiecare persoană înscrisă la domiciliu pe adresa respectivă</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5112000"/>
                  </a:ext>
                </a:extLst>
              </a:tr>
              <a:tr h="634130">
                <a:tc>
                  <a:txBody>
                    <a:bodyPr/>
                    <a:lstStyle/>
                    <a:p>
                      <a:pPr algn="just">
                        <a:lnSpc>
                          <a:spcPct val="115000"/>
                        </a:lnSpc>
                        <a:spcAft>
                          <a:spcPts val="1000"/>
                        </a:spcAft>
                      </a:pPr>
                      <a:r>
                        <a:rPr lang="ro-RO" sz="1800">
                          <a:effectLst/>
                          <a:latin typeface="Times New Roman" panose="02020603050405020304" pitchFamily="18" charset="0"/>
                          <a:ea typeface="Calibri" panose="020F0502020204030204" pitchFamily="34" charset="0"/>
                          <a:cs typeface="Times New Roman" panose="02020603050405020304" pitchFamily="18" charset="0"/>
                        </a:rPr>
                        <a:t>k) Taxa pentru dispozitivele publicitare</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800" b="1" u="sng" dirty="0">
                          <a:effectLst/>
                          <a:latin typeface="Times New Roman" panose="02020603050405020304" pitchFamily="18" charset="0"/>
                          <a:ea typeface="Calibri" panose="020F0502020204030204" pitchFamily="34" charset="0"/>
                          <a:cs typeface="Times New Roman" panose="02020603050405020304" pitchFamily="18" charset="0"/>
                        </a:rPr>
                        <a:t>500 lei</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anual pentru fiecare metru pătrat a suprafeței a unui dispozitiv publicitar</a:t>
                      </a:r>
                    </a:p>
                  </a:txBody>
                  <a:tcPr marL="66247" marR="662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792660"/>
                  </a:ext>
                </a:extLst>
              </a:tr>
            </a:tbl>
          </a:graphicData>
        </a:graphic>
      </p:graphicFrame>
    </p:spTree>
    <p:extLst>
      <p:ext uri="{BB962C8B-B14F-4D97-AF65-F5344CB8AC3E}">
        <p14:creationId xmlns:p14="http://schemas.microsoft.com/office/powerpoint/2010/main" val="360127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BDE2E28-CA24-48B3-8084-D97D3696FFD6}"/>
              </a:ext>
            </a:extLst>
          </p:cNvPr>
          <p:cNvSpPr>
            <a:spLocks noGrp="1"/>
          </p:cNvSpPr>
          <p:nvPr>
            <p:ph type="title"/>
          </p:nvPr>
        </p:nvSpPr>
        <p:spPr>
          <a:xfrm>
            <a:off x="838200" y="372862"/>
            <a:ext cx="10515600" cy="84338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r"/>
            <a:br>
              <a:rPr lang="ro-RO" sz="2200" b="1" dirty="0">
                <a:latin typeface="Times New Roman" panose="02020603050405020304" pitchFamily="18" charset="0"/>
                <a:cs typeface="Times New Roman" panose="02020603050405020304" pitchFamily="18" charset="0"/>
              </a:rPr>
            </a:br>
            <a:r>
              <a:rPr lang="ro-RO" sz="2200" b="1" dirty="0">
                <a:latin typeface="Times New Roman" panose="02020603050405020304" pitchFamily="18" charset="0"/>
                <a:cs typeface="Times New Roman" panose="02020603050405020304" pitchFamily="18" charset="0"/>
              </a:rPr>
              <a:t>Anexa 1</a:t>
            </a:r>
            <a:br>
              <a:rPr lang="ro-RO" sz="3600" dirty="0">
                <a:latin typeface="Times New Roman" panose="02020603050405020304" pitchFamily="18" charset="0"/>
                <a:cs typeface="Times New Roman" panose="02020603050405020304" pitchFamily="18" charset="0"/>
              </a:rPr>
            </a:br>
            <a:r>
              <a:rPr lang="ro-RO" sz="3600" b="1" dirty="0">
                <a:latin typeface="Times New Roman" panose="02020603050405020304" pitchFamily="18" charset="0"/>
                <a:cs typeface="Times New Roman" panose="02020603050405020304" pitchFamily="18" charset="0"/>
              </a:rPr>
              <a:t>Taxa pentru unitățile comerciale și/sau de prestări servicii </a:t>
            </a:r>
            <a:br>
              <a:rPr lang="ro-RO" dirty="0"/>
            </a:br>
            <a:endParaRPr lang="ro-RO" dirty="0"/>
          </a:p>
        </p:txBody>
      </p:sp>
      <p:sp>
        <p:nvSpPr>
          <p:cNvPr id="3" name="Substituent conținut 2">
            <a:extLst>
              <a:ext uri="{FF2B5EF4-FFF2-40B4-BE49-F238E27FC236}">
                <a16:creationId xmlns:a16="http://schemas.microsoft.com/office/drawing/2014/main" id="{B9A88294-CE6F-4357-AE2E-25B94F0A9222}"/>
              </a:ext>
            </a:extLst>
          </p:cNvPr>
          <p:cNvSpPr>
            <a:spLocks noGrp="1"/>
          </p:cNvSpPr>
          <p:nvPr>
            <p:ph idx="1"/>
          </p:nvPr>
        </p:nvSpPr>
        <p:spPr>
          <a:xfrm>
            <a:off x="838200" y="639192"/>
            <a:ext cx="10515600" cy="5537771"/>
          </a:xfrm>
        </p:spPr>
        <p:txBody>
          <a:bodyPr/>
          <a:lstStyle/>
          <a:p>
            <a:endParaRPr lang="ro-RO" dirty="0"/>
          </a:p>
          <a:p>
            <a:endParaRPr lang="ro-RO" dirty="0"/>
          </a:p>
        </p:txBody>
      </p:sp>
      <p:graphicFrame>
        <p:nvGraphicFramePr>
          <p:cNvPr id="5" name="Tabel 4">
            <a:extLst>
              <a:ext uri="{FF2B5EF4-FFF2-40B4-BE49-F238E27FC236}">
                <a16:creationId xmlns:a16="http://schemas.microsoft.com/office/drawing/2014/main" id="{A0531248-9C51-4B30-B145-C8006EF53D0A}"/>
              </a:ext>
            </a:extLst>
          </p:cNvPr>
          <p:cNvGraphicFramePr>
            <a:graphicFrameLocks noGrp="1"/>
          </p:cNvGraphicFramePr>
          <p:nvPr>
            <p:extLst>
              <p:ext uri="{D42A27DB-BD31-4B8C-83A1-F6EECF244321}">
                <p14:modId xmlns:p14="http://schemas.microsoft.com/office/powerpoint/2010/main" val="1051837229"/>
              </p:ext>
            </p:extLst>
          </p:nvPr>
        </p:nvGraphicFramePr>
        <p:xfrm>
          <a:off x="683582" y="1340528"/>
          <a:ext cx="10670219" cy="5144611"/>
        </p:xfrm>
        <a:graphic>
          <a:graphicData uri="http://schemas.openxmlformats.org/drawingml/2006/table">
            <a:tbl>
              <a:tblPr firstRow="1" firstCol="1" bandRow="1"/>
              <a:tblGrid>
                <a:gridCol w="5123722">
                  <a:extLst>
                    <a:ext uri="{9D8B030D-6E8A-4147-A177-3AD203B41FA5}">
                      <a16:colId xmlns:a16="http://schemas.microsoft.com/office/drawing/2014/main" val="2773661926"/>
                    </a:ext>
                  </a:extLst>
                </a:gridCol>
                <a:gridCol w="3009852">
                  <a:extLst>
                    <a:ext uri="{9D8B030D-6E8A-4147-A177-3AD203B41FA5}">
                      <a16:colId xmlns:a16="http://schemas.microsoft.com/office/drawing/2014/main" val="2260500676"/>
                    </a:ext>
                  </a:extLst>
                </a:gridCol>
                <a:gridCol w="2536645">
                  <a:extLst>
                    <a:ext uri="{9D8B030D-6E8A-4147-A177-3AD203B41FA5}">
                      <a16:colId xmlns:a16="http://schemas.microsoft.com/office/drawing/2014/main" val="3114464394"/>
                    </a:ext>
                  </a:extLst>
                </a:gridCol>
              </a:tblGrid>
              <a:tr h="487894">
                <a:tc>
                  <a:txBody>
                    <a:bodyPr/>
                    <a:lstStyle/>
                    <a:p>
                      <a:pPr algn="just">
                        <a:lnSpc>
                          <a:spcPct val="115000"/>
                        </a:lnSpc>
                        <a:spcAft>
                          <a:spcPts val="0"/>
                        </a:spcAft>
                        <a:tabLst>
                          <a:tab pos="647700" algn="l"/>
                          <a:tab pos="1442720" algn="ctr"/>
                        </a:tabLst>
                      </a:pPr>
                      <a:r>
                        <a:rPr lang="ro-RO" sz="1400" b="1">
                          <a:effectLst/>
                          <a:latin typeface="Times New Roman" panose="02020603050405020304" pitchFamily="18" charset="0"/>
                          <a:ea typeface="Times New Roman" panose="02020603050405020304" pitchFamily="18" charset="0"/>
                          <a:cs typeface="Times New Roman" panose="02020603050405020304" pitchFamily="18" charset="0"/>
                        </a:rPr>
                        <a:t>		Denumirea</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o-RO" sz="1400" b="1">
                          <a:effectLst/>
                          <a:latin typeface="Times New Roman" panose="02020603050405020304" pitchFamily="18" charset="0"/>
                          <a:ea typeface="Times New Roman" panose="02020603050405020304" pitchFamily="18" charset="0"/>
                          <a:cs typeface="Times New Roman" panose="02020603050405020304" pitchFamily="18" charset="0"/>
                        </a:rPr>
                        <a:t>Taxa</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ro-RO" sz="1400" b="1">
                          <a:effectLst/>
                          <a:latin typeface="Times New Roman" panose="02020603050405020304" pitchFamily="18" charset="0"/>
                          <a:ea typeface="Times New Roman" panose="02020603050405020304" pitchFamily="18" charset="0"/>
                          <a:cs typeface="Times New Roman" panose="02020603050405020304" pitchFamily="18" charset="0"/>
                        </a:rPr>
                        <a:t>(lei anual)</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extLst>
                  <a:ext uri="{0D108BD9-81ED-4DB2-BD59-A6C34878D82A}">
                    <a16:rowId xmlns:a16="http://schemas.microsoft.com/office/drawing/2014/main" val="2188786042"/>
                  </a:ext>
                </a:extLst>
              </a:tr>
              <a:tr h="1038312">
                <a:tc>
                  <a:txBody>
                    <a:bodyPr/>
                    <a:lstStyle/>
                    <a:p>
                      <a:pPr algn="ctr">
                        <a:lnSpc>
                          <a:spcPct val="115000"/>
                        </a:lnSpc>
                        <a:spcAft>
                          <a:spcPts val="0"/>
                        </a:spcAft>
                      </a:pPr>
                      <a:r>
                        <a:rPr lang="ro-RO"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dirty="0">
                          <a:effectLst/>
                          <a:latin typeface="Times New Roman" panose="02020603050405020304" pitchFamily="18" charset="0"/>
                          <a:ea typeface="Times New Roman" panose="02020603050405020304" pitchFamily="18" charset="0"/>
                          <a:cs typeface="Times New Roman" panose="02020603050405020304" pitchFamily="18" charset="0"/>
                        </a:rPr>
                        <a:t>Pentru unitățile situate pe arterele principale ale satului (străzile Ștefan cel Mare, Mihai Eminescu, Moldova, Alexandru cel Bun, Ștefan Neaga)</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b="1">
                          <a:effectLst/>
                          <a:latin typeface="Times New Roman" panose="02020603050405020304" pitchFamily="18" charset="0"/>
                          <a:ea typeface="Times New Roman" panose="02020603050405020304" pitchFamily="18" charset="0"/>
                          <a:cs typeface="Times New Roman" panose="02020603050405020304" pitchFamily="18" charset="0"/>
                        </a:rPr>
                        <a:t>Pentru unitățile situate la periferie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915119"/>
                  </a:ext>
                </a:extLst>
              </a:tr>
              <a:tr h="441105">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Întreținerea şi repararea autovehiculelor (autoservice)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8000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8000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4200268"/>
                  </a:ext>
                </a:extLst>
              </a:tr>
              <a:tr h="504160">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Comerţul cu amănuntul al carburanților pentru autovehicule  în magazine specializare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11000 fiecare coloană de alimentare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11000 fiecare coloană de alimentare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4188018"/>
                  </a:ext>
                </a:extLst>
              </a:tr>
              <a:tr h="441105">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Întreținerea şi repararea autovehiculelor (vulcanizare)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3500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3500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470408"/>
                  </a:ext>
                </a:extLst>
              </a:tr>
              <a:tr h="441105">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Întreținerea și repararea autovehiculelor cu spălătorii auto</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348008"/>
                  </a:ext>
                </a:extLst>
              </a:tr>
              <a:tr h="250053">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Spălătorii auto</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6000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6000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255685"/>
                  </a:ext>
                </a:extLst>
              </a:tr>
              <a:tr h="658667">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Comercializarea materialului lemnos, materialelor de construcție și reparație,  instalații sanitare și de încălzire, furniturilor de fierărie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15000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15000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5449938"/>
                  </a:ext>
                </a:extLst>
              </a:tr>
              <a:tr h="441105">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Atelier  de reparare a articolelor personale și de uz gospodăresc</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581425"/>
                  </a:ext>
                </a:extLst>
              </a:tr>
              <a:tr h="441105">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Atelier  de reparare a articolelor personale din piele</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3560" marR="7853" marT="7853" marB="785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2500</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2500</a:t>
                      </a:r>
                      <a:endParaRPr lang="ro-RO"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545" marR="565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0373390"/>
                  </a:ext>
                </a:extLst>
              </a:tr>
            </a:tbl>
          </a:graphicData>
        </a:graphic>
      </p:graphicFrame>
    </p:spTree>
    <p:extLst>
      <p:ext uri="{BB962C8B-B14F-4D97-AF65-F5344CB8AC3E}">
        <p14:creationId xmlns:p14="http://schemas.microsoft.com/office/powerpoint/2010/main" val="304968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FA29945B-F310-4F48-B85B-D6557FCE1D00}"/>
              </a:ext>
            </a:extLst>
          </p:cNvPr>
          <p:cNvGraphicFramePr>
            <a:graphicFrameLocks noGrp="1"/>
          </p:cNvGraphicFramePr>
          <p:nvPr>
            <p:extLst>
              <p:ext uri="{D42A27DB-BD31-4B8C-83A1-F6EECF244321}">
                <p14:modId xmlns:p14="http://schemas.microsoft.com/office/powerpoint/2010/main" val="1530900843"/>
              </p:ext>
            </p:extLst>
          </p:nvPr>
        </p:nvGraphicFramePr>
        <p:xfrm>
          <a:off x="541538" y="337351"/>
          <a:ext cx="11034945" cy="6170821"/>
        </p:xfrm>
        <a:graphic>
          <a:graphicData uri="http://schemas.openxmlformats.org/drawingml/2006/table">
            <a:tbl>
              <a:tblPr firstRow="1" firstCol="1" bandRow="1"/>
              <a:tblGrid>
                <a:gridCol w="5298860">
                  <a:extLst>
                    <a:ext uri="{9D8B030D-6E8A-4147-A177-3AD203B41FA5}">
                      <a16:colId xmlns:a16="http://schemas.microsoft.com/office/drawing/2014/main" val="1452072463"/>
                    </a:ext>
                  </a:extLst>
                </a:gridCol>
                <a:gridCol w="3112734">
                  <a:extLst>
                    <a:ext uri="{9D8B030D-6E8A-4147-A177-3AD203B41FA5}">
                      <a16:colId xmlns:a16="http://schemas.microsoft.com/office/drawing/2014/main" val="3430899398"/>
                    </a:ext>
                  </a:extLst>
                </a:gridCol>
                <a:gridCol w="2623351">
                  <a:extLst>
                    <a:ext uri="{9D8B030D-6E8A-4147-A177-3AD203B41FA5}">
                      <a16:colId xmlns:a16="http://schemas.microsoft.com/office/drawing/2014/main" val="596623477"/>
                    </a:ext>
                  </a:extLst>
                </a:gridCol>
              </a:tblGrid>
              <a:tr h="507079">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Producerea și comercializarea ferestrelor și ușilor termopan</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4530" marR="8177" marT="8177" marB="81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530944"/>
                  </a:ext>
                </a:extLst>
              </a:tr>
              <a:tr h="2235150">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Magazin mixt cu vânzare de produse alimentare, industriale, de uz casnic, cosmetice, băuturi și tutun</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4530" marR="8177" marT="8177" marB="81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Mai puțin de 30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 6000 lei</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30,1-50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 7000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50,1-80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 10000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80,1-99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 13000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100 - 199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 15000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Mai mult de 200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 </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- 30000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Mai puțin de 30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4500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30,1-50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5500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50,1-80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7500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Mai mult de 80 m</a:t>
                      </a:r>
                      <a:r>
                        <a:rPr lang="ro-RO" sz="16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9500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8128549"/>
                  </a:ext>
                </a:extLst>
              </a:tr>
              <a:tr h="1007287">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în magazine nespecializate, cu vânzare predominantă  de produse nealimentare (de uz casnic, rechizite de birou, cărți, etc.)</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4530" marR="8177" marT="8177" marB="81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4000</a:t>
                      </a:r>
                      <a:endParaRPr lang="ro-RO"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771401"/>
                  </a:ext>
                </a:extLst>
              </a:tr>
              <a:tr h="507079">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fructelor și legumelor proaspeți în magazinele specializate </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4530" marR="8177" marT="8177" marB="81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6000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5500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483149"/>
                  </a:ext>
                </a:extLst>
              </a:tr>
              <a:tr h="507079">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cărnii și produselor din carne în magazinele specializate</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4530" marR="8177" marT="8177" marB="81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11000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8500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984001"/>
                  </a:ext>
                </a:extLst>
              </a:tr>
              <a:tr h="507079">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peștelui, crustaceelor și moluștelor  în magazinele specializate</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4530" marR="8177" marT="8177" marB="81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7000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5500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309771"/>
                  </a:ext>
                </a:extLst>
              </a:tr>
              <a:tr h="757184">
                <a:tc>
                  <a:txBody>
                    <a:bodyPr/>
                    <a:lstStyle/>
                    <a:p>
                      <a:pPr algn="just">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pâinii, produselor de patiserie și produselor zaharoase în magazinele specializate</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24530" marR="8177" marT="8177" marB="81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ro-RO"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ro-RO"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872" marR="5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354884"/>
                  </a:ext>
                </a:extLst>
              </a:tr>
            </a:tbl>
          </a:graphicData>
        </a:graphic>
      </p:graphicFrame>
    </p:spTree>
    <p:extLst>
      <p:ext uri="{BB962C8B-B14F-4D97-AF65-F5344CB8AC3E}">
        <p14:creationId xmlns:p14="http://schemas.microsoft.com/office/powerpoint/2010/main" val="3491770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E7732517-3D14-4256-9CFF-06BA0B85090D}"/>
              </a:ext>
            </a:extLst>
          </p:cNvPr>
          <p:cNvGraphicFramePr>
            <a:graphicFrameLocks noGrp="1"/>
          </p:cNvGraphicFramePr>
          <p:nvPr>
            <p:extLst>
              <p:ext uri="{D42A27DB-BD31-4B8C-83A1-F6EECF244321}">
                <p14:modId xmlns:p14="http://schemas.microsoft.com/office/powerpoint/2010/main" val="3251095234"/>
              </p:ext>
            </p:extLst>
          </p:nvPr>
        </p:nvGraphicFramePr>
        <p:xfrm>
          <a:off x="727968" y="275207"/>
          <a:ext cx="10830757" cy="6258761"/>
        </p:xfrm>
        <a:graphic>
          <a:graphicData uri="http://schemas.openxmlformats.org/drawingml/2006/table">
            <a:tbl>
              <a:tblPr firstRow="1" firstCol="1" bandRow="1"/>
              <a:tblGrid>
                <a:gridCol w="5200811">
                  <a:extLst>
                    <a:ext uri="{9D8B030D-6E8A-4147-A177-3AD203B41FA5}">
                      <a16:colId xmlns:a16="http://schemas.microsoft.com/office/drawing/2014/main" val="348192092"/>
                    </a:ext>
                  </a:extLst>
                </a:gridCol>
                <a:gridCol w="3055135">
                  <a:extLst>
                    <a:ext uri="{9D8B030D-6E8A-4147-A177-3AD203B41FA5}">
                      <a16:colId xmlns:a16="http://schemas.microsoft.com/office/drawing/2014/main" val="963875571"/>
                    </a:ext>
                  </a:extLst>
                </a:gridCol>
                <a:gridCol w="2574811">
                  <a:extLst>
                    <a:ext uri="{9D8B030D-6E8A-4147-A177-3AD203B41FA5}">
                      <a16:colId xmlns:a16="http://schemas.microsoft.com/office/drawing/2014/main" val="1891410730"/>
                    </a:ext>
                  </a:extLst>
                </a:gridCol>
              </a:tblGrid>
              <a:tr h="523459">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Magazin specializat de comercializare a telefoanelor mobile și cartele de reîncărcare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4264230"/>
                  </a:ext>
                </a:extLst>
              </a:tr>
              <a:tr h="523459">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produselor farmaceutice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16000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10500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7491"/>
                  </a:ext>
                </a:extLst>
              </a:tr>
              <a:tr h="523459">
                <a:tc>
                  <a:txBody>
                    <a:bodyPr/>
                    <a:lstStyle/>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Comerțul cu amănuntul al produselor farmaceutice de uz veterinar</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7000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9867845"/>
                  </a:ext>
                </a:extLst>
              </a:tr>
              <a:tr h="523459">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îmbrăcămintei și textilelor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3500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44851"/>
                  </a:ext>
                </a:extLst>
              </a:tr>
              <a:tr h="523459">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florilor, plantelor și pomilor</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942308"/>
                  </a:ext>
                </a:extLst>
              </a:tr>
              <a:tr h="781990">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produselor agricole, îngrășămintelor și semințelor în magazine specializate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6000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5500</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903836"/>
                  </a:ext>
                </a:extLst>
              </a:tr>
              <a:tr h="523459">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Activități de difuzare a programelor de televiziune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12000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3179748"/>
                  </a:ext>
                </a:extLst>
              </a:tr>
              <a:tr h="523459">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Spălarea și curățarea (uscată) a articolelor textile și a produselor din blană</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4000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6933515"/>
                  </a:ext>
                </a:extLst>
              </a:tr>
              <a:tr h="523459">
                <a:tc>
                  <a:txBody>
                    <a:bodyPr/>
                    <a:lstStyle/>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Cafenea de vară, terasă cu bar</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Până la 15 locuri – 6000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16 locuri și mai mult – 8000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extLst>
                  <a:ext uri="{0D108BD9-81ED-4DB2-BD59-A6C34878D82A}">
                    <a16:rowId xmlns:a16="http://schemas.microsoft.com/office/drawing/2014/main" val="546164232"/>
                  </a:ext>
                </a:extLst>
              </a:tr>
              <a:tr h="500714">
                <a:tc>
                  <a:txBody>
                    <a:bodyPr/>
                    <a:lstStyle/>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Hoteluri și alte facilități similare de cazare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Până la 15 locuri – 10000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16 locuri și mai mult – 20000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extLst>
                  <a:ext uri="{0D108BD9-81ED-4DB2-BD59-A6C34878D82A}">
                    <a16:rowId xmlns:a16="http://schemas.microsoft.com/office/drawing/2014/main" val="106669302"/>
                  </a:ext>
                </a:extLst>
              </a:tr>
              <a:tr h="523459">
                <a:tc>
                  <a:txBody>
                    <a:bodyPr/>
                    <a:lstStyle/>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Prepararea și comercializarea a hranei, fast food (bufet, cantină)</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extLst>
                  <a:ext uri="{0D108BD9-81ED-4DB2-BD59-A6C34878D82A}">
                    <a16:rowId xmlns:a16="http://schemas.microsoft.com/office/drawing/2014/main" val="1979540327"/>
                  </a:ext>
                </a:extLst>
              </a:tr>
              <a:tr h="264926">
                <a:tc>
                  <a:txBody>
                    <a:bodyPr/>
                    <a:lstStyle/>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Prestarea serviciilor foto-video</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5440" marR="8480" marT="8480" marB="84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7000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057" marR="61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extLst>
                  <a:ext uri="{0D108BD9-81ED-4DB2-BD59-A6C34878D82A}">
                    <a16:rowId xmlns:a16="http://schemas.microsoft.com/office/drawing/2014/main" val="3378480670"/>
                  </a:ext>
                </a:extLst>
              </a:tr>
            </a:tbl>
          </a:graphicData>
        </a:graphic>
      </p:graphicFrame>
    </p:spTree>
    <p:extLst>
      <p:ext uri="{BB962C8B-B14F-4D97-AF65-F5344CB8AC3E}">
        <p14:creationId xmlns:p14="http://schemas.microsoft.com/office/powerpoint/2010/main" val="2539028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C6EF3AE6-3125-4329-BA25-3B5E1822B452}"/>
              </a:ext>
            </a:extLst>
          </p:cNvPr>
          <p:cNvGraphicFramePr>
            <a:graphicFrameLocks noGrp="1"/>
          </p:cNvGraphicFramePr>
          <p:nvPr>
            <p:extLst>
              <p:ext uri="{D42A27DB-BD31-4B8C-83A1-F6EECF244321}">
                <p14:modId xmlns:p14="http://schemas.microsoft.com/office/powerpoint/2010/main" val="1966028813"/>
              </p:ext>
            </p:extLst>
          </p:nvPr>
        </p:nvGraphicFramePr>
        <p:xfrm>
          <a:off x="585926" y="328473"/>
          <a:ext cx="10821879" cy="6161100"/>
        </p:xfrm>
        <a:graphic>
          <a:graphicData uri="http://schemas.openxmlformats.org/drawingml/2006/table">
            <a:tbl>
              <a:tblPr firstRow="1" firstCol="1" bandRow="1"/>
              <a:tblGrid>
                <a:gridCol w="5180918">
                  <a:extLst>
                    <a:ext uri="{9D8B030D-6E8A-4147-A177-3AD203B41FA5}">
                      <a16:colId xmlns:a16="http://schemas.microsoft.com/office/drawing/2014/main" val="3767577780"/>
                    </a:ext>
                  </a:extLst>
                </a:gridCol>
                <a:gridCol w="5640961">
                  <a:extLst>
                    <a:ext uri="{9D8B030D-6E8A-4147-A177-3AD203B41FA5}">
                      <a16:colId xmlns:a16="http://schemas.microsoft.com/office/drawing/2014/main" val="3646318911"/>
                    </a:ext>
                  </a:extLst>
                </a:gridCol>
              </a:tblGrid>
              <a:tr h="839766">
                <a:tc>
                  <a:txBody>
                    <a:bodyPr/>
                    <a:lstStyle/>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Obiecte sportive, inclusiv:</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Bazin de înot</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Centru de fitness și aerobic</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8000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5000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6828345"/>
                  </a:ext>
                </a:extLst>
              </a:tr>
              <a:tr h="562384">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Servicii ale frizeriilor și alte activități de înfrumusețare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3500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3429013"/>
                  </a:ext>
                </a:extLst>
              </a:tr>
              <a:tr h="562384">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Servicii de întreținere corporală (saune, cabinete de masaj)</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4000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1789325"/>
                  </a:ext>
                </a:extLst>
              </a:tr>
              <a:tr h="537259">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Săli de banchete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Până la 150 m</a:t>
                      </a:r>
                      <a:r>
                        <a:rPr lang="ro-RO" sz="14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 – 15000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Mai mult de 150,1 m</a:t>
                      </a:r>
                      <a:r>
                        <a:rPr lang="ro-RO" sz="14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 – 25000</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524652"/>
                  </a:ext>
                </a:extLst>
              </a:tr>
              <a:tr h="562384">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Colectarea coletelor de la cetățenii satului și transportarea coletelor peste hotare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4000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631145"/>
                  </a:ext>
                </a:extLst>
              </a:tr>
              <a:tr h="562384">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peștelui, crustaceelor și moluștelor prin intermediul unității mobile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2000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549184"/>
                  </a:ext>
                </a:extLst>
              </a:tr>
              <a:tr h="562384">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Prestarea  serviciilor distractive cu ocazia diverselor sărbători pe teritoriul satului</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6000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0971329"/>
                  </a:ext>
                </a:extLst>
              </a:tr>
              <a:tr h="562384">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ridicata și cu amănuntul a animalelor și păsărilor vii</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4000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078959"/>
                  </a:ext>
                </a:extLst>
              </a:tr>
              <a:tr h="562384">
                <a:tc>
                  <a:txBody>
                    <a:bodyPr/>
                    <a:lstStyle/>
                    <a:p>
                      <a:pPr algn="just">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și cu ridicata a hranei pentru animale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4000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4122032"/>
                  </a:ext>
                </a:extLst>
              </a:tr>
              <a:tr h="285003">
                <a:tc>
                  <a:txBody>
                    <a:bodyPr/>
                    <a:lstStyle/>
                    <a:p>
                      <a:pPr algn="just">
                        <a:lnSpc>
                          <a:spcPct val="115000"/>
                        </a:lnSpc>
                        <a:spcAft>
                          <a:spcPts val="100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vinurilor</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5000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0283457"/>
                  </a:ext>
                </a:extLst>
              </a:tr>
              <a:tr h="562384">
                <a:tc>
                  <a:txBody>
                    <a:bodyPr/>
                    <a:lstStyle/>
                    <a:p>
                      <a:pPr algn="just">
                        <a:lnSpc>
                          <a:spcPct val="115000"/>
                        </a:lnSpc>
                        <a:spcAft>
                          <a:spcPts val="100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produselor din miere și inventar apicol</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26617" marR="8872" marT="8872" marB="88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7000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881" marR="63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5600534"/>
                  </a:ext>
                </a:extLst>
              </a:tr>
            </a:tbl>
          </a:graphicData>
        </a:graphic>
      </p:graphicFrame>
    </p:spTree>
    <p:extLst>
      <p:ext uri="{BB962C8B-B14F-4D97-AF65-F5344CB8AC3E}">
        <p14:creationId xmlns:p14="http://schemas.microsoft.com/office/powerpoint/2010/main" val="2291426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126AE438-AB11-452B-B848-02A0ED159A8B}"/>
              </a:ext>
            </a:extLst>
          </p:cNvPr>
          <p:cNvGraphicFramePr>
            <a:graphicFrameLocks noGrp="1"/>
          </p:cNvGraphicFramePr>
          <p:nvPr>
            <p:extLst>
              <p:ext uri="{D42A27DB-BD31-4B8C-83A1-F6EECF244321}">
                <p14:modId xmlns:p14="http://schemas.microsoft.com/office/powerpoint/2010/main" val="2099061413"/>
              </p:ext>
            </p:extLst>
          </p:nvPr>
        </p:nvGraphicFramePr>
        <p:xfrm>
          <a:off x="763480" y="284085"/>
          <a:ext cx="10795246" cy="5912528"/>
        </p:xfrm>
        <a:graphic>
          <a:graphicData uri="http://schemas.openxmlformats.org/drawingml/2006/table">
            <a:tbl>
              <a:tblPr firstRow="1" firstCol="1" bandRow="1"/>
              <a:tblGrid>
                <a:gridCol w="5168167">
                  <a:extLst>
                    <a:ext uri="{9D8B030D-6E8A-4147-A177-3AD203B41FA5}">
                      <a16:colId xmlns:a16="http://schemas.microsoft.com/office/drawing/2014/main" val="1011434919"/>
                    </a:ext>
                  </a:extLst>
                </a:gridCol>
                <a:gridCol w="5627079">
                  <a:extLst>
                    <a:ext uri="{9D8B030D-6E8A-4147-A177-3AD203B41FA5}">
                      <a16:colId xmlns:a16="http://schemas.microsoft.com/office/drawing/2014/main" val="1306713362"/>
                    </a:ext>
                  </a:extLst>
                </a:gridCol>
              </a:tblGrid>
              <a:tr h="384622">
                <a:tc>
                  <a:txBody>
                    <a:bodyPr/>
                    <a:lstStyle/>
                    <a:p>
                      <a:pPr algn="just">
                        <a:lnSpc>
                          <a:spcPct val="115000"/>
                        </a:lnSpc>
                        <a:spcAft>
                          <a:spcPts val="1000"/>
                        </a:spcAft>
                      </a:pP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lemnului</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651" marR="6550" marT="6550" marB="6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4000</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47163" marR="47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612912"/>
                  </a:ext>
                </a:extLst>
              </a:tr>
              <a:tr h="433769">
                <a:tc>
                  <a:txBody>
                    <a:bodyPr/>
                    <a:lstStyle/>
                    <a:p>
                      <a:pPr algn="just">
                        <a:lnSpc>
                          <a:spcPct val="115000"/>
                        </a:lnSpc>
                        <a:spcAft>
                          <a:spcPts val="1000"/>
                        </a:spcAft>
                      </a:pP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Comerț cu amănuntul al mobilei	</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651" marR="6550" marT="6550" marB="6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10 000</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63" marR="47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5445962"/>
                  </a:ext>
                </a:extLst>
              </a:tr>
              <a:tr h="380352">
                <a:tc>
                  <a:txBody>
                    <a:bodyPr/>
                    <a:lstStyle/>
                    <a:p>
                      <a:pPr algn="just">
                        <a:lnSpc>
                          <a:spcPct val="115000"/>
                        </a:lnSpc>
                        <a:spcAft>
                          <a:spcPts val="100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Prestarea serviciilor de colectare a deșeurilor</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19651" marR="6550" marT="6550" marB="6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15 000 </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47163" marR="47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1692365"/>
                  </a:ext>
                </a:extLst>
              </a:tr>
              <a:tr h="412406">
                <a:tc>
                  <a:txBody>
                    <a:bodyPr/>
                    <a:lstStyle/>
                    <a:p>
                      <a:pPr algn="just">
                        <a:lnSpc>
                          <a:spcPct val="115000"/>
                        </a:lnSpc>
                        <a:spcAft>
                          <a:spcPts val="100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Comercializarea materialelor de construcții (beton/asfalt)</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19651" marR="6550" marT="6550" marB="6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30 000 </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47163" marR="47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70025"/>
                  </a:ext>
                </a:extLst>
              </a:tr>
              <a:tr h="393177">
                <a:tc>
                  <a:txBody>
                    <a:bodyPr/>
                    <a:lstStyle/>
                    <a:p>
                      <a:pPr algn="just">
                        <a:lnSpc>
                          <a:spcPct val="115000"/>
                        </a:lnSpc>
                        <a:spcAft>
                          <a:spcPts val="100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Comerț electronic</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19651" marR="6550" marT="6550" marB="6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a:effectLst/>
                          <a:latin typeface="Times New Roman" panose="02020603050405020304" pitchFamily="18" charset="0"/>
                          <a:ea typeface="Times New Roman" panose="02020603050405020304" pitchFamily="18" charset="0"/>
                          <a:cs typeface="Times New Roman" panose="02020603050405020304" pitchFamily="18" charset="0"/>
                        </a:rPr>
                        <a:t>4000</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47163" marR="47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9512921"/>
                  </a:ext>
                </a:extLst>
              </a:tr>
              <a:tr h="416684">
                <a:tc>
                  <a:txBody>
                    <a:bodyPr/>
                    <a:lstStyle/>
                    <a:p>
                      <a:pPr algn="just">
                        <a:lnSpc>
                          <a:spcPct val="115000"/>
                        </a:lnSpc>
                        <a:spcAft>
                          <a:spcPts val="1000"/>
                        </a:spcAft>
                      </a:pPr>
                      <a:r>
                        <a:rPr lang="ro-RO" sz="1600">
                          <a:effectLst/>
                          <a:latin typeface="Times New Roman" panose="02020603050405020304" pitchFamily="18" charset="0"/>
                          <a:ea typeface="Calibri" panose="020F0502020204030204" pitchFamily="34" charset="0"/>
                          <a:cs typeface="Times New Roman" panose="02020603050405020304" pitchFamily="18" charset="0"/>
                        </a:rPr>
                        <a:t>Comercializarea produselor chimice organice (BIOHUMUS)</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19651" marR="6550" marT="6550" marB="6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2500  </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163" marR="47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204357"/>
                  </a:ext>
                </a:extLst>
              </a:tr>
              <a:tr h="3491518">
                <a:tc>
                  <a:txBody>
                    <a:bodyPr/>
                    <a:lstStyle/>
                    <a:p>
                      <a:pPr algn="just">
                        <a:lnSpc>
                          <a:spcPct val="115000"/>
                        </a:lnSpc>
                        <a:spcAft>
                          <a:spcPts val="1000"/>
                        </a:spcAft>
                      </a:pPr>
                      <a:r>
                        <a:rPr lang="ro-RO" sz="1600" dirty="0">
                          <a:effectLst/>
                          <a:latin typeface="Times New Roman" panose="02020603050405020304" pitchFamily="18" charset="0"/>
                          <a:ea typeface="Times New Roman" panose="02020603050405020304" pitchFamily="18" charset="0"/>
                          <a:cs typeface="Times New Roman" panose="02020603050405020304" pitchFamily="18" charset="0"/>
                        </a:rPr>
                        <a:t>Depozitarea și comercializarea fructelor și legumelor</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651" marR="6550" marT="6550" marB="6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Până la 50 tone - 750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51 - 100 tone – 1 500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101 - 150 tone – 2 250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151 - 200 tone – 3 000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201 - 250 tone – 3 750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251 - 300 tone – 4 500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201 - 350 tone – 5 250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351 - 400 tone – 6 000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401 - 450 tone -  6 750</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451 - 500 tone – 7 500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501 - 550 tone – 8 250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551 - 600 tone – 9 000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163" marR="47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339847"/>
                  </a:ext>
                </a:extLst>
              </a:tr>
            </a:tbl>
          </a:graphicData>
        </a:graphic>
      </p:graphicFrame>
      <p:pic>
        <p:nvPicPr>
          <p:cNvPr id="3" name="Imagine 2">
            <a:extLst>
              <a:ext uri="{FF2B5EF4-FFF2-40B4-BE49-F238E27FC236}">
                <a16:creationId xmlns:a16="http://schemas.microsoft.com/office/drawing/2014/main" id="{A610DA0D-9B8C-454B-9948-D0E7176E8DC8}"/>
              </a:ext>
            </a:extLst>
          </p:cNvPr>
          <p:cNvPicPr>
            <a:picLocks noChangeAspect="1"/>
          </p:cNvPicPr>
          <p:nvPr/>
        </p:nvPicPr>
        <p:blipFill>
          <a:blip r:embed="rId2"/>
          <a:stretch>
            <a:fillRect/>
          </a:stretch>
        </p:blipFill>
        <p:spPr>
          <a:xfrm>
            <a:off x="8659586" y="2781229"/>
            <a:ext cx="2181318" cy="2483230"/>
          </a:xfrm>
          <a:prstGeom prst="rect">
            <a:avLst/>
          </a:prstGeom>
        </p:spPr>
      </p:pic>
    </p:spTree>
    <p:extLst>
      <p:ext uri="{BB962C8B-B14F-4D97-AF65-F5344CB8AC3E}">
        <p14:creationId xmlns:p14="http://schemas.microsoft.com/office/powerpoint/2010/main" val="1632544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a:extLst>
              <a:ext uri="{FF2B5EF4-FFF2-40B4-BE49-F238E27FC236}">
                <a16:creationId xmlns:a16="http://schemas.microsoft.com/office/drawing/2014/main" id="{4E478E22-6A07-47DF-9893-6F773D9BD495}"/>
              </a:ext>
            </a:extLst>
          </p:cNvPr>
          <p:cNvSpPr/>
          <p:nvPr/>
        </p:nvSpPr>
        <p:spPr>
          <a:xfrm>
            <a:off x="887767" y="408205"/>
            <a:ext cx="10706470" cy="5993949"/>
          </a:xfrm>
          <a:prstGeom prst="rect">
            <a:avLst/>
          </a:prstGeom>
          <a:ln/>
        </p:spPr>
        <p:style>
          <a:lnRef idx="0">
            <a:schemeClr val="accent5"/>
          </a:lnRef>
          <a:fillRef idx="3">
            <a:schemeClr val="accent5"/>
          </a:fillRef>
          <a:effectRef idx="3">
            <a:schemeClr val="accent5"/>
          </a:effectRef>
          <a:fontRef idx="minor">
            <a:schemeClr val="lt1"/>
          </a:fontRef>
        </p:style>
        <p:txBody>
          <a:bodyPr wrap="square">
            <a:spAutoFit/>
          </a:bodyPr>
          <a:lstStyle/>
          <a:p>
            <a:pPr>
              <a:lnSpc>
                <a:spcPct val="115000"/>
              </a:lnSpc>
              <a:spcAft>
                <a:spcPts val="0"/>
              </a:spcAft>
            </a:pPr>
            <a:r>
              <a:rPr lang="ro-RO" sz="1600" dirty="0">
                <a:latin typeface="Times New Roman" panose="02020603050405020304" pitchFamily="18" charset="0"/>
                <a:ea typeface="Calibri" panose="020F0502020204030204" pitchFamily="34" charset="0"/>
                <a:cs typeface="Times New Roman" panose="02020603050405020304" pitchFamily="18" charset="0"/>
              </a:rPr>
              <a:t>2. Se stabilesc</a:t>
            </a:r>
            <a:r>
              <a:rPr lang="ro-RO" sz="1600" b="1" dirty="0">
                <a:latin typeface="Times New Roman" panose="02020603050405020304" pitchFamily="18" charset="0"/>
                <a:ea typeface="Calibri" panose="020F0502020204030204" pitchFamily="34" charset="0"/>
                <a:cs typeface="Times New Roman" panose="02020603050405020304" pitchFamily="18" charset="0"/>
              </a:rPr>
              <a:t> scutiri integrale de:</a:t>
            </a:r>
            <a:endParaRPr lang="ro-RO"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ro-RO" sz="1600" dirty="0">
                <a:latin typeface="Times New Roman" panose="02020603050405020304" pitchFamily="18" charset="0"/>
                <a:ea typeface="Calibri" panose="020F0502020204030204" pitchFamily="34" charset="0"/>
                <a:cs typeface="Times New Roman" panose="02020603050405020304" pitchFamily="18" charset="0"/>
              </a:rPr>
              <a:t>Taxa pentru amenajarea teritoriului – fondatorii gospodăriilor țărănești (de fermier) care au atins vârsta de pensionare;</a:t>
            </a:r>
          </a:p>
          <a:p>
            <a:pPr marL="342900" lvl="0" indent="-342900">
              <a:lnSpc>
                <a:spcPct val="115000"/>
              </a:lnSpc>
              <a:spcAft>
                <a:spcPts val="0"/>
              </a:spcAft>
              <a:buFont typeface="Wingdings" panose="05000000000000000000" pitchFamily="2" charset="2"/>
              <a:buChar char=""/>
            </a:pPr>
            <a:r>
              <a:rPr lang="ro-RO" sz="1600" dirty="0">
                <a:latin typeface="Times New Roman" panose="02020603050405020304" pitchFamily="18" charset="0"/>
                <a:ea typeface="Calibri" panose="020F0502020204030204" pitchFamily="34" charset="0"/>
                <a:cs typeface="Times New Roman" panose="02020603050405020304" pitchFamily="18" charset="0"/>
              </a:rPr>
              <a:t>Taxa pentru unitățile comerciale și/sau de prestări servicii – persoana care practică activități de pompe funebre și acordă servicii similar, inclusive care confecționează sicrie, coroane, flori false, ghirlande;</a:t>
            </a:r>
          </a:p>
          <a:p>
            <a:pPr marL="342900" lvl="0" indent="-342900">
              <a:lnSpc>
                <a:spcPct val="115000"/>
              </a:lnSpc>
              <a:spcAft>
                <a:spcPts val="0"/>
              </a:spcAft>
              <a:buFont typeface="Wingdings" panose="05000000000000000000" pitchFamily="2" charset="2"/>
              <a:buChar char=""/>
            </a:pPr>
            <a:r>
              <a:rPr lang="ro-RO" sz="1600" dirty="0">
                <a:latin typeface="Times New Roman" panose="02020603050405020304" pitchFamily="18" charset="0"/>
                <a:ea typeface="Calibri" panose="020F0502020204030204" pitchFamily="34" charset="0"/>
                <a:cs typeface="Times New Roman" panose="02020603050405020304" pitchFamily="18" charset="0"/>
              </a:rPr>
              <a:t>Taxa de plasare a publicității – producătorii și difuzorii de publicitate socială și de publicitate plasată pe trimiterile poștale;</a:t>
            </a:r>
          </a:p>
          <a:p>
            <a:pPr marL="342900" lvl="0" indent="-342900">
              <a:lnSpc>
                <a:spcPct val="115000"/>
              </a:lnSpc>
              <a:spcAft>
                <a:spcPts val="0"/>
              </a:spcAft>
              <a:buFont typeface="Wingdings" panose="05000000000000000000" pitchFamily="2" charset="2"/>
              <a:buChar char=""/>
            </a:pPr>
            <a:r>
              <a:rPr lang="ro-RO" sz="1600" dirty="0">
                <a:latin typeface="Times New Roman" panose="02020603050405020304" pitchFamily="18" charset="0"/>
                <a:ea typeface="Calibri" panose="020F0502020204030204" pitchFamily="34" charset="0"/>
                <a:cs typeface="Times New Roman" panose="02020603050405020304" pitchFamily="18" charset="0"/>
              </a:rPr>
              <a:t>Taxa de organizare a licitațiilor și loteriilor pe teritoriul satului – organizatorii licitațiilor desfășurate în scopul asigurării rambursării datoriilor la credite, acoperirii pagubelor, achitării datoriilor la buget, vânzării patrimoniului de stat și patrimoniului satului.</a:t>
            </a:r>
          </a:p>
          <a:p>
            <a:pPr marL="342900" lvl="0" indent="-342900" algn="just">
              <a:lnSpc>
                <a:spcPct val="115000"/>
              </a:lnSpc>
              <a:spcAft>
                <a:spcPts val="0"/>
              </a:spcAft>
              <a:buFont typeface="Wingdings" panose="05000000000000000000" pitchFamily="2" charset="2"/>
              <a:buChar char=""/>
            </a:pPr>
            <a:r>
              <a:rPr lang="ro-RO" sz="1600" dirty="0">
                <a:latin typeface="Times New Roman" panose="02020603050405020304" pitchFamily="18" charset="0"/>
                <a:ea typeface="Calibri" panose="020F0502020204030204" pitchFamily="34" charset="0"/>
                <a:cs typeface="Times New Roman" panose="02020603050405020304" pitchFamily="18" charset="0"/>
              </a:rPr>
              <a:t>Taxa pentru salubrizare – copiii cu vârsta cuprinsă între 0-6 ani, invalizii de grupa I și II, persoanele care au atins vârsta de 65 de ani.</a:t>
            </a:r>
          </a:p>
          <a:p>
            <a:pPr>
              <a:lnSpc>
                <a:spcPct val="115000"/>
              </a:lnSpc>
              <a:spcAft>
                <a:spcPts val="1000"/>
              </a:spcAft>
            </a:pPr>
            <a:r>
              <a:rPr lang="ro-RO" sz="1600" dirty="0">
                <a:latin typeface="Times New Roman" panose="02020603050405020304" pitchFamily="18" charset="0"/>
                <a:ea typeface="Calibri" panose="020F0502020204030204" pitchFamily="34" charset="0"/>
                <a:cs typeface="Times New Roman" panose="02020603050405020304" pitchFamily="18" charset="0"/>
              </a:rPr>
              <a:t>3. Pentru întreprinderile care își încep activitatea pe parcursul anului, taxa se va percepe proporțional timpului real lucrat.</a:t>
            </a:r>
          </a:p>
          <a:p>
            <a:pPr>
              <a:lnSpc>
                <a:spcPct val="115000"/>
              </a:lnSpc>
              <a:spcAft>
                <a:spcPts val="1000"/>
              </a:spcAft>
            </a:pPr>
            <a:r>
              <a:rPr lang="ro-RO" sz="1600" dirty="0">
                <a:latin typeface="Times New Roman" panose="02020603050405020304" pitchFamily="18" charset="0"/>
                <a:ea typeface="Calibri" panose="020F0502020204030204" pitchFamily="34" charset="0"/>
                <a:cs typeface="Times New Roman" panose="02020603050405020304" pitchFamily="18" charset="0"/>
              </a:rPr>
              <a:t>4. În cazul stabilirii programului de lucru a întreprinderilor cu regim non-stop mărimea taxei se majorează cu 30% față de taxa stabilită.</a:t>
            </a:r>
          </a:p>
          <a:p>
            <a:pPr algn="just">
              <a:lnSpc>
                <a:spcPct val="115000"/>
              </a:lnSpc>
              <a:spcAft>
                <a:spcPts val="0"/>
              </a:spcAft>
            </a:pPr>
            <a:r>
              <a:rPr lang="ro-RO" sz="1600" dirty="0">
                <a:latin typeface="Times New Roman" panose="02020603050405020304" pitchFamily="18" charset="0"/>
                <a:ea typeface="Calibri" panose="020F0502020204030204" pitchFamily="34" charset="0"/>
                <a:cs typeface="Times New Roman" panose="02020603050405020304" pitchFamily="18" charset="0"/>
              </a:rPr>
              <a:t>5. Prezenta decizie intră în vigoare la data de </a:t>
            </a:r>
            <a:r>
              <a:rPr lang="ro-RO" sz="1600" b="1" i="1" dirty="0">
                <a:latin typeface="Times New Roman" panose="02020603050405020304" pitchFamily="18" charset="0"/>
                <a:ea typeface="Calibri" panose="020F0502020204030204" pitchFamily="34" charset="0"/>
                <a:cs typeface="Times New Roman" panose="02020603050405020304" pitchFamily="18" charset="0"/>
              </a:rPr>
              <a:t>01 ianuarie 2023 </a:t>
            </a:r>
            <a:r>
              <a:rPr lang="ro-RO" sz="1600" dirty="0">
                <a:latin typeface="Times New Roman" panose="02020603050405020304" pitchFamily="18" charset="0"/>
                <a:ea typeface="Calibri" panose="020F0502020204030204" pitchFamily="34" charset="0"/>
                <a:cs typeface="Times New Roman" panose="02020603050405020304" pitchFamily="18" charset="0"/>
              </a:rPr>
              <a:t>și urmează a fi prezentată Inspectoratului Fiscal de Stat Ialoveni și adusă la cunoștință publică în termen de 10 zile din momentul adoptării.</a:t>
            </a:r>
          </a:p>
          <a:p>
            <a:pPr algn="just">
              <a:lnSpc>
                <a:spcPct val="115000"/>
              </a:lnSpc>
              <a:spcAft>
                <a:spcPts val="0"/>
              </a:spcAft>
            </a:pPr>
            <a:r>
              <a:rPr lang="ro-RO" sz="1600" dirty="0">
                <a:latin typeface="Times New Roman" panose="02020603050405020304" pitchFamily="18" charset="0"/>
                <a:ea typeface="Calibri" panose="020F0502020204030204" pitchFamily="34" charset="0"/>
                <a:cs typeface="Times New Roman" panose="02020603050405020304" pitchFamily="18" charset="0"/>
              </a:rPr>
              <a:t>6. Taxele locale se aplică, se modifică sau se anulează de către Consiliul Sătesc Costești concomitent cu aprobarea sau modificarea bugetului localității.</a:t>
            </a:r>
          </a:p>
          <a:p>
            <a:pPr algn="just">
              <a:lnSpc>
                <a:spcPct val="115000"/>
              </a:lnSpc>
              <a:spcAft>
                <a:spcPts val="0"/>
              </a:spcAft>
            </a:pPr>
            <a:r>
              <a:rPr lang="ro-RO" sz="1600" dirty="0">
                <a:latin typeface="Times New Roman" panose="02020603050405020304" pitchFamily="18" charset="0"/>
                <a:ea typeface="Calibri" panose="020F0502020204030204" pitchFamily="34" charset="0"/>
                <a:cs typeface="Times New Roman" panose="02020603050405020304" pitchFamily="18" charset="0"/>
              </a:rPr>
              <a:t>7. Termenul de achitare, prezentarea dărilor de seamă și modul de plată a taxelor locale se efectuează conform prevederilor Titlului VII al Codului Fiscal.</a:t>
            </a:r>
          </a:p>
          <a:p>
            <a:pPr algn="just">
              <a:lnSpc>
                <a:spcPct val="115000"/>
              </a:lnSpc>
              <a:spcAft>
                <a:spcPts val="0"/>
              </a:spcAft>
            </a:pPr>
            <a:r>
              <a:rPr lang="ro-RO" sz="1600" dirty="0">
                <a:latin typeface="Times New Roman" panose="02020603050405020304" pitchFamily="18" charset="0"/>
                <a:ea typeface="Calibri" panose="020F0502020204030204" pitchFamily="34" charset="0"/>
                <a:cs typeface="Times New Roman" panose="02020603050405020304" pitchFamily="18" charset="0"/>
              </a:rPr>
              <a:t>8. Controlul asupra prezentei decizii se pune în sarcina dnei Borta Elena, contabil-șef.</a:t>
            </a:r>
          </a:p>
        </p:txBody>
      </p:sp>
    </p:spTree>
    <p:extLst>
      <p:ext uri="{BB962C8B-B14F-4D97-AF65-F5344CB8AC3E}">
        <p14:creationId xmlns:p14="http://schemas.microsoft.com/office/powerpoint/2010/main" val="2884122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7CFA756-390C-427F-A86F-63D20AABF53E}"/>
              </a:ext>
            </a:extLst>
          </p:cNvPr>
          <p:cNvSpPr>
            <a:spLocks noGrp="1"/>
          </p:cNvSpPr>
          <p:nvPr>
            <p:ph type="title"/>
          </p:nvPr>
        </p:nvSpPr>
        <p:spPr>
          <a:xfrm>
            <a:off x="838200" y="365125"/>
            <a:ext cx="10515600" cy="1082675"/>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ro-RO" b="1" dirty="0"/>
              <a:t> </a:t>
            </a:r>
            <a:br>
              <a:rPr lang="ro-RO" dirty="0"/>
            </a:br>
            <a:r>
              <a:rPr lang="ro-RO" b="1" dirty="0">
                <a:latin typeface="Times New Roman" panose="02020603050405020304" pitchFamily="18" charset="0"/>
                <a:cs typeface="Times New Roman" panose="02020603050405020304" pitchFamily="18" charset="0"/>
              </a:rPr>
              <a:t>Cu privire la aprobarea cotelor impozitului funciar și imobiliar pentru anul 2023</a:t>
            </a:r>
            <a:br>
              <a:rPr lang="ro-RO" dirty="0"/>
            </a:br>
            <a:endParaRPr lang="ro-RO" dirty="0"/>
          </a:p>
        </p:txBody>
      </p:sp>
      <p:sp>
        <p:nvSpPr>
          <p:cNvPr id="3" name="Substituent conținut 2">
            <a:extLst>
              <a:ext uri="{FF2B5EF4-FFF2-40B4-BE49-F238E27FC236}">
                <a16:creationId xmlns:a16="http://schemas.microsoft.com/office/drawing/2014/main" id="{A18B3CA4-2845-48F4-9DD5-D4EF73A30C19}"/>
              </a:ext>
            </a:extLst>
          </p:cNvPr>
          <p:cNvSpPr>
            <a:spLocks noGrp="1"/>
          </p:cNvSpPr>
          <p:nvPr>
            <p:ph idx="1"/>
          </p:nvPr>
        </p:nvSpPr>
        <p:spPr>
          <a:xfrm>
            <a:off x="285750" y="1825625"/>
            <a:ext cx="11544300" cy="4351338"/>
          </a:xfrm>
        </p:spPr>
        <p:txBody>
          <a:bodyPr/>
          <a:lstStyle/>
          <a:p>
            <a:r>
              <a:rPr lang="ro-RO" sz="1800" dirty="0">
                <a:latin typeface="Times New Roman" panose="02020603050405020304" pitchFamily="18" charset="0"/>
                <a:cs typeface="Times New Roman" panose="02020603050405020304" pitchFamily="18" charset="0"/>
              </a:rPr>
              <a:t>În conformitate cu titlul VI din Codul fiscal, aprobat prin Legea nr.1163-XIII din 24.04.1997; Legea pentru punere în aplicare a titlului VI din Codul fiscal nr.1056-XV din 16 iunie 2000, cu modificările și completările ulterioare; Legea privind administrația publică locală nr. 436-XVI din 28.12.2006; Legea finanțelor publice și responsabilității bugetar-fiscale nr. 181 din 25.07.2014; Legea privind finanțele publice locale nr.397-XV din 16.10.2003; Legea cu privire la datoria sectorului public, garanțiile de stat și recreditarea de stat nr. 419-XVI din 22.12.2006,</a:t>
            </a:r>
            <a:r>
              <a:rPr lang="ro-RO" sz="1800" b="1" dirty="0">
                <a:latin typeface="Times New Roman" panose="02020603050405020304" pitchFamily="18" charset="0"/>
                <a:cs typeface="Times New Roman" panose="02020603050405020304" pitchFamily="18" charset="0"/>
              </a:rPr>
              <a:t> </a:t>
            </a:r>
            <a:endParaRPr lang="ro-RO" sz="1800" dirty="0">
              <a:latin typeface="Times New Roman" panose="02020603050405020304" pitchFamily="18" charset="0"/>
              <a:cs typeface="Times New Roman" panose="02020603050405020304" pitchFamily="18" charset="0"/>
            </a:endParaRPr>
          </a:p>
          <a:p>
            <a:endParaRPr lang="ro-RO" dirty="0"/>
          </a:p>
        </p:txBody>
      </p:sp>
      <p:graphicFrame>
        <p:nvGraphicFramePr>
          <p:cNvPr id="4" name="Tabel 3">
            <a:extLst>
              <a:ext uri="{FF2B5EF4-FFF2-40B4-BE49-F238E27FC236}">
                <a16:creationId xmlns:a16="http://schemas.microsoft.com/office/drawing/2014/main" id="{59DE8122-A273-47E2-B97E-DA0EE236FEEA}"/>
              </a:ext>
            </a:extLst>
          </p:cNvPr>
          <p:cNvGraphicFramePr>
            <a:graphicFrameLocks noGrp="1"/>
          </p:cNvGraphicFramePr>
          <p:nvPr>
            <p:extLst>
              <p:ext uri="{D42A27DB-BD31-4B8C-83A1-F6EECF244321}">
                <p14:modId xmlns:p14="http://schemas.microsoft.com/office/powerpoint/2010/main" val="3607148774"/>
              </p:ext>
            </p:extLst>
          </p:nvPr>
        </p:nvGraphicFramePr>
        <p:xfrm>
          <a:off x="771525" y="3314700"/>
          <a:ext cx="10429875" cy="3105151"/>
        </p:xfrm>
        <a:graphic>
          <a:graphicData uri="http://schemas.openxmlformats.org/drawingml/2006/table">
            <a:tbl>
              <a:tblPr firstRow="1" firstCol="1" bandRow="1"/>
              <a:tblGrid>
                <a:gridCol w="732963">
                  <a:extLst>
                    <a:ext uri="{9D8B030D-6E8A-4147-A177-3AD203B41FA5}">
                      <a16:colId xmlns:a16="http://schemas.microsoft.com/office/drawing/2014/main" val="1700753173"/>
                    </a:ext>
                  </a:extLst>
                </a:gridCol>
                <a:gridCol w="8150548">
                  <a:extLst>
                    <a:ext uri="{9D8B030D-6E8A-4147-A177-3AD203B41FA5}">
                      <a16:colId xmlns:a16="http://schemas.microsoft.com/office/drawing/2014/main" val="3815400323"/>
                    </a:ext>
                  </a:extLst>
                </a:gridCol>
                <a:gridCol w="160793">
                  <a:extLst>
                    <a:ext uri="{9D8B030D-6E8A-4147-A177-3AD203B41FA5}">
                      <a16:colId xmlns:a16="http://schemas.microsoft.com/office/drawing/2014/main" val="1383132802"/>
                    </a:ext>
                  </a:extLst>
                </a:gridCol>
                <a:gridCol w="1385571">
                  <a:extLst>
                    <a:ext uri="{9D8B030D-6E8A-4147-A177-3AD203B41FA5}">
                      <a16:colId xmlns:a16="http://schemas.microsoft.com/office/drawing/2014/main" val="2070340203"/>
                    </a:ext>
                  </a:extLst>
                </a:gridCol>
              </a:tblGrid>
              <a:tr h="642812">
                <a:tc>
                  <a:txBody>
                    <a:bodyPr/>
                    <a:lstStyle/>
                    <a:p>
                      <a:pPr algn="l">
                        <a:lnSpc>
                          <a:spcPct val="115000"/>
                        </a:lnSpc>
                        <a:spcAft>
                          <a:spcPts val="0"/>
                        </a:spcAft>
                      </a:pPr>
                      <a:r>
                        <a:rPr lang="ro-RO" sz="1400" b="1">
                          <a:effectLst/>
                          <a:latin typeface="Times New Roman" panose="02020603050405020304" pitchFamily="18" charset="0"/>
                          <a:ea typeface="Times New Roman" panose="02020603050405020304" pitchFamily="18" charset="0"/>
                          <a:cs typeface="Times New Roman" panose="02020603050405020304" pitchFamily="18" charset="0"/>
                        </a:rPr>
                        <a:t>Nr. d/o</a:t>
                      </a:r>
                      <a:endParaRPr lang="ro-RO"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tabLst>
                          <a:tab pos="1619250" algn="l"/>
                        </a:tabLs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Obiectele impunerii </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1000"/>
                        </a:spcAft>
                      </a:pP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Cotele concrete</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extLst>
                  <a:ext uri="{0D108BD9-81ED-4DB2-BD59-A6C34878D82A}">
                    <a16:rowId xmlns:a16="http://schemas.microsoft.com/office/drawing/2014/main" val="2773360422"/>
                  </a:ext>
                </a:extLst>
              </a:tr>
              <a:tr h="927692">
                <a:tc>
                  <a:txBody>
                    <a:bodyPr/>
                    <a:lstStyle/>
                    <a:p>
                      <a:pPr algn="l">
                        <a:lnSpc>
                          <a:spcPct val="115000"/>
                        </a:lnSpc>
                        <a:spcAft>
                          <a:spcPts val="1000"/>
                        </a:spcAf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I</a:t>
                      </a:r>
                      <a:endParaRPr lang="ro-RO"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lnSpc>
                          <a:spcPct val="115000"/>
                        </a:lnSpc>
                        <a:spcAft>
                          <a:spcPts val="0"/>
                        </a:spcAft>
                      </a:pPr>
                      <a:r>
                        <a:rPr lang="ro-RO" sz="1400" b="1" dirty="0">
                          <a:effectLst/>
                          <a:latin typeface="Times New Roman" panose="02020603050405020304" pitchFamily="18" charset="0"/>
                          <a:ea typeface="Times New Roman" panose="02020603050405020304" pitchFamily="18" charset="0"/>
                          <a:cs typeface="Times New Roman" panose="02020603050405020304" pitchFamily="18" charset="0"/>
                        </a:rPr>
                        <a:t>Cotele concrete la impozitul pe bunurile imobiliare </a:t>
                      </a: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pentru bunurile imobiliare evaluate de către organele cadastrale </a:t>
                      </a: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în scopul impozitării </a:t>
                      </a:r>
                      <a:r>
                        <a:rPr lang="ro-RO" sz="1400" i="1" dirty="0">
                          <a:effectLst/>
                          <a:latin typeface="Times New Roman" panose="02020603050405020304" pitchFamily="18" charset="0"/>
                          <a:ea typeface="Times New Roman" panose="02020603050405020304" pitchFamily="18" charset="0"/>
                          <a:cs typeface="Times New Roman" panose="02020603050405020304" pitchFamily="18" charset="0"/>
                        </a:rPr>
                        <a:t>(conform art. 280 din titlul VI al Codului Fiscal al RM)</a:t>
                      </a:r>
                      <a:endParaRPr lang="ro-RO"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hMerge="1">
                  <a:txBody>
                    <a:bodyPr/>
                    <a:lstStyle/>
                    <a:p>
                      <a:endParaRPr lang="ro-RO"/>
                    </a:p>
                  </a:txBody>
                  <a:tcPr/>
                </a:tc>
                <a:extLst>
                  <a:ext uri="{0D108BD9-81ED-4DB2-BD59-A6C34878D82A}">
                    <a16:rowId xmlns:a16="http://schemas.microsoft.com/office/drawing/2014/main" val="4086848155"/>
                  </a:ext>
                </a:extLst>
              </a:tr>
              <a:tr h="295943">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Bunurile imobiliare, inclusiv: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gn="l">
                        <a:lnSpc>
                          <a:spcPct val="115000"/>
                        </a:lnSpc>
                        <a:spcAft>
                          <a:spcPts val="10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020619"/>
                  </a:ext>
                </a:extLst>
              </a:tr>
              <a:tr h="611817">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1000"/>
                        </a:spcAf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 </a:t>
                      </a:r>
                      <a:r>
                        <a:rPr lang="ro-RO" sz="1400">
                          <a:effectLst/>
                          <a:latin typeface="Times New Roman" panose="02020603050405020304" pitchFamily="18" charset="0"/>
                          <a:ea typeface="Calibri" panose="020F0502020204030204" pitchFamily="34" charset="0"/>
                          <a:cs typeface="Times New Roman" panose="02020603050405020304" pitchFamily="18" charset="0"/>
                        </a:rPr>
                        <a:t>cu destinație locativă (apartamente și case de locuit individuale terenuri aferente acestor bunuri);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gn="l">
                        <a:lnSpc>
                          <a:spcPct val="115000"/>
                        </a:lnSpc>
                        <a:spcAft>
                          <a:spcPts val="1000"/>
                        </a:spcAft>
                      </a:pP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0.1%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6144603"/>
                  </a:ext>
                </a:extLst>
              </a:tr>
              <a:tr h="295943">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Terenurile agricole cu construcții amplasate pe ele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gn="l">
                        <a:lnSpc>
                          <a:spcPct val="115000"/>
                        </a:lnSpc>
                        <a:spcAft>
                          <a:spcPts val="1000"/>
                        </a:spcAft>
                      </a:pP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0,3%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3908467"/>
                  </a:ext>
                </a:extLst>
              </a:tr>
              <a:tr h="330944">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10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Bunurile imobiliare cu altă destinație decât cea locativă sau agricolă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a:txBody>
                    <a:bodyPr/>
                    <a:lstStyle/>
                    <a:p>
                      <a:pPr algn="l">
                        <a:lnSpc>
                          <a:spcPct val="115000"/>
                        </a:lnSpc>
                        <a:spcAft>
                          <a:spcPts val="1000"/>
                        </a:spcAft>
                      </a:pP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0,3%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4681024"/>
                  </a:ext>
                </a:extLst>
              </a:tr>
            </a:tbl>
          </a:graphicData>
        </a:graphic>
      </p:graphicFrame>
      <p:sp>
        <p:nvSpPr>
          <p:cNvPr id="5" name="Rectangle 1">
            <a:extLst>
              <a:ext uri="{FF2B5EF4-FFF2-40B4-BE49-F238E27FC236}">
                <a16:creationId xmlns:a16="http://schemas.microsoft.com/office/drawing/2014/main" id="{AD13C752-D7EA-4882-BEF5-28FCC113E358}"/>
              </a:ext>
            </a:extLst>
          </p:cNvPr>
          <p:cNvSpPr>
            <a:spLocks noChangeArrowheads="1"/>
          </p:cNvSpPr>
          <p:nvPr/>
        </p:nvSpPr>
        <p:spPr bwMode="auto">
          <a:xfrm>
            <a:off x="3047999" y="2967038"/>
            <a:ext cx="16306719" cy="729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o-RO"/>
          </a:p>
        </p:txBody>
      </p:sp>
    </p:spTree>
    <p:extLst>
      <p:ext uri="{BB962C8B-B14F-4D97-AF65-F5344CB8AC3E}">
        <p14:creationId xmlns:p14="http://schemas.microsoft.com/office/powerpoint/2010/main" val="71273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95E9652-CCC3-441B-9142-AE688163DE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9" name="Picture 8">
            <a:extLst>
              <a:ext uri="{FF2B5EF4-FFF2-40B4-BE49-F238E27FC236}">
                <a16:creationId xmlns:a16="http://schemas.microsoft.com/office/drawing/2014/main" id="{F1A94257-BE4C-4D27-908D-2682E49883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3" name="Rectangle 2">
            <a:extLst>
              <a:ext uri="{FF2B5EF4-FFF2-40B4-BE49-F238E27FC236}">
                <a16:creationId xmlns:a16="http://schemas.microsoft.com/office/drawing/2014/main" id="{3ACAB071-F407-4CAD-AC67-69D6C6AFB641}"/>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613D83-0B66-4E4E-82F0-DB36A8EE1A70}"/>
              </a:ext>
            </a:extLst>
          </p:cNvPr>
          <p:cNvSpPr>
            <a:spLocks noGrp="1"/>
          </p:cNvSpPr>
          <p:nvPr>
            <p:ph type="title"/>
          </p:nvPr>
        </p:nvSpPr>
        <p:spPr>
          <a:xfrm>
            <a:off x="153327" y="231721"/>
            <a:ext cx="11885345" cy="736847"/>
          </a:xfrm>
        </p:spPr>
        <p:txBody>
          <a:bodyPr anchor="t">
            <a:normAutofit/>
          </a:bodyPr>
          <a:lstStyle/>
          <a:p>
            <a:pPr algn="ctr"/>
            <a:r>
              <a:rPr lang="ro-RO" dirty="0">
                <a:solidFill>
                  <a:schemeClr val="bg1"/>
                </a:solidFill>
                <a:latin typeface="Arial Black" panose="020B0A04020102020204" pitchFamily="34" charset="0"/>
              </a:rPr>
              <a:t>Bugetul 2023</a:t>
            </a:r>
            <a:endParaRPr lang="en-US" dirty="0">
              <a:solidFill>
                <a:schemeClr val="bg1"/>
              </a:solidFill>
              <a:latin typeface="Arial Black" panose="020B0A04020102020204" pitchFamily="34" charset="0"/>
            </a:endParaRPr>
          </a:p>
        </p:txBody>
      </p:sp>
      <p:sp>
        <p:nvSpPr>
          <p:cNvPr id="7" name="TextBox 6">
            <a:extLst>
              <a:ext uri="{FF2B5EF4-FFF2-40B4-BE49-F238E27FC236}">
                <a16:creationId xmlns:a16="http://schemas.microsoft.com/office/drawing/2014/main" id="{003324E8-63E4-4A43-A35E-DFC997FBB5AB}"/>
              </a:ext>
            </a:extLst>
          </p:cNvPr>
          <p:cNvSpPr txBox="1"/>
          <p:nvPr/>
        </p:nvSpPr>
        <p:spPr>
          <a:xfrm>
            <a:off x="209550" y="3244334"/>
            <a:ext cx="11829122" cy="1015663"/>
          </a:xfrm>
          <a:prstGeom prst="rect">
            <a:avLst/>
          </a:prstGeom>
          <a:noFill/>
        </p:spPr>
        <p:txBody>
          <a:bodyPr wrap="square">
            <a:spAutoFit/>
          </a:bodyPr>
          <a:lstStyle/>
          <a:p>
            <a:pPr algn="ctr"/>
            <a:r>
              <a:rPr lang="en-US" sz="6000" dirty="0">
                <a:solidFill>
                  <a:schemeClr val="accent1">
                    <a:lumMod val="50000"/>
                  </a:schemeClr>
                </a:solidFill>
                <a:latin typeface="Arial Black" panose="020B0A04020102020204" pitchFamily="34" charset="0"/>
              </a:rPr>
              <a:t>32</a:t>
            </a:r>
            <a:r>
              <a:rPr lang="ro-RO" sz="6000" dirty="0">
                <a:solidFill>
                  <a:schemeClr val="accent1">
                    <a:lumMod val="50000"/>
                  </a:schemeClr>
                </a:solidFill>
                <a:latin typeface="Arial Black" panose="020B0A04020102020204" pitchFamily="34" charset="0"/>
              </a:rPr>
              <a:t> </a:t>
            </a:r>
            <a:r>
              <a:rPr lang="en-US" sz="6000" dirty="0">
                <a:solidFill>
                  <a:schemeClr val="accent1">
                    <a:lumMod val="50000"/>
                  </a:schemeClr>
                </a:solidFill>
                <a:latin typeface="Arial Black" panose="020B0A04020102020204" pitchFamily="34" charset="0"/>
              </a:rPr>
              <a:t>602</a:t>
            </a:r>
            <a:r>
              <a:rPr lang="ro-RO" sz="6000" dirty="0">
                <a:solidFill>
                  <a:schemeClr val="accent1">
                    <a:lumMod val="50000"/>
                  </a:schemeClr>
                </a:solidFill>
                <a:latin typeface="Arial Black" panose="020B0A04020102020204" pitchFamily="34" charset="0"/>
              </a:rPr>
              <a:t>, 5 mii lei</a:t>
            </a:r>
            <a:endParaRPr lang="en-US" sz="6000" dirty="0">
              <a:solidFill>
                <a:schemeClr val="accent1">
                  <a:lumMod val="50000"/>
                </a:schemeClr>
              </a:solidFill>
              <a:latin typeface="Arial Black" panose="020B0A04020102020204" pitchFamily="34" charset="0"/>
            </a:endParaRPr>
          </a:p>
        </p:txBody>
      </p:sp>
    </p:spTree>
    <p:extLst>
      <p:ext uri="{BB962C8B-B14F-4D97-AF65-F5344CB8AC3E}">
        <p14:creationId xmlns:p14="http://schemas.microsoft.com/office/powerpoint/2010/main" val="2901275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iect 3">
            <a:extLst>
              <a:ext uri="{FF2B5EF4-FFF2-40B4-BE49-F238E27FC236}">
                <a16:creationId xmlns:a16="http://schemas.microsoft.com/office/drawing/2014/main" id="{B2DD384F-F852-4F0C-BB49-4B1EF5529746}"/>
              </a:ext>
            </a:extLst>
          </p:cNvPr>
          <p:cNvGraphicFramePr>
            <a:graphicFrameLocks noChangeAspect="1"/>
          </p:cNvGraphicFramePr>
          <p:nvPr>
            <p:extLst>
              <p:ext uri="{D42A27DB-BD31-4B8C-83A1-F6EECF244321}">
                <p14:modId xmlns:p14="http://schemas.microsoft.com/office/powerpoint/2010/main" val="2272371481"/>
              </p:ext>
            </p:extLst>
          </p:nvPr>
        </p:nvGraphicFramePr>
        <p:xfrm>
          <a:off x="809625" y="16870"/>
          <a:ext cx="11039475" cy="6707780"/>
        </p:xfrm>
        <a:graphic>
          <a:graphicData uri="http://schemas.openxmlformats.org/presentationml/2006/ole">
            <mc:AlternateContent xmlns:mc="http://schemas.openxmlformats.org/markup-compatibility/2006">
              <mc:Choice xmlns:v="urn:schemas-microsoft-com:vml" Requires="v">
                <p:oleObj spid="_x0000_s10251" name="Document" r:id="rId3" imgW="6664897" imgH="4300073" progId="Word.Document.12">
                  <p:embed/>
                </p:oleObj>
              </mc:Choice>
              <mc:Fallback>
                <p:oleObj name="Document" r:id="rId3" imgW="6664897" imgH="4300073" progId="Word.Document.12">
                  <p:embed/>
                  <p:pic>
                    <p:nvPicPr>
                      <p:cNvPr id="0" name=""/>
                      <p:cNvPicPr/>
                      <p:nvPr/>
                    </p:nvPicPr>
                    <p:blipFill>
                      <a:blip r:embed="rId4"/>
                      <a:stretch>
                        <a:fillRect/>
                      </a:stretch>
                    </p:blipFill>
                    <p:spPr>
                      <a:xfrm>
                        <a:off x="809625" y="16870"/>
                        <a:ext cx="11039475" cy="6707780"/>
                      </a:xfrm>
                      <a:prstGeom prst="rect">
                        <a:avLst/>
                      </a:prstGeom>
                    </p:spPr>
                  </p:pic>
                </p:oleObj>
              </mc:Fallback>
            </mc:AlternateContent>
          </a:graphicData>
        </a:graphic>
      </p:graphicFrame>
    </p:spTree>
    <p:extLst>
      <p:ext uri="{BB962C8B-B14F-4D97-AF65-F5344CB8AC3E}">
        <p14:creationId xmlns:p14="http://schemas.microsoft.com/office/powerpoint/2010/main" val="4002736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C2313A49-CD75-4330-9774-DDC564872B36}"/>
              </a:ext>
            </a:extLst>
          </p:cNvPr>
          <p:cNvGraphicFramePr>
            <a:graphicFrameLocks noGrp="1"/>
          </p:cNvGraphicFramePr>
          <p:nvPr>
            <p:extLst>
              <p:ext uri="{D42A27DB-BD31-4B8C-83A1-F6EECF244321}">
                <p14:modId xmlns:p14="http://schemas.microsoft.com/office/powerpoint/2010/main" val="2751060758"/>
              </p:ext>
            </p:extLst>
          </p:nvPr>
        </p:nvGraphicFramePr>
        <p:xfrm>
          <a:off x="666750" y="402609"/>
          <a:ext cx="10953750" cy="6387024"/>
        </p:xfrm>
        <a:graphic>
          <a:graphicData uri="http://schemas.openxmlformats.org/drawingml/2006/table">
            <a:tbl>
              <a:tblPr firstRow="1" firstCol="1" bandRow="1"/>
              <a:tblGrid>
                <a:gridCol w="485775">
                  <a:extLst>
                    <a:ext uri="{9D8B030D-6E8A-4147-A177-3AD203B41FA5}">
                      <a16:colId xmlns:a16="http://schemas.microsoft.com/office/drawing/2014/main" val="2124487095"/>
                    </a:ext>
                  </a:extLst>
                </a:gridCol>
                <a:gridCol w="9315450">
                  <a:extLst>
                    <a:ext uri="{9D8B030D-6E8A-4147-A177-3AD203B41FA5}">
                      <a16:colId xmlns:a16="http://schemas.microsoft.com/office/drawing/2014/main" val="2731478585"/>
                    </a:ext>
                  </a:extLst>
                </a:gridCol>
                <a:gridCol w="1152525">
                  <a:extLst>
                    <a:ext uri="{9D8B030D-6E8A-4147-A177-3AD203B41FA5}">
                      <a16:colId xmlns:a16="http://schemas.microsoft.com/office/drawing/2014/main" val="3985599386"/>
                    </a:ext>
                  </a:extLst>
                </a:gridCol>
              </a:tblGrid>
              <a:tr h="463836">
                <a:tc>
                  <a:txBody>
                    <a:bodyPr/>
                    <a:lstStyle/>
                    <a:p>
                      <a:pPr algn="l">
                        <a:lnSpc>
                          <a:spcPct val="115000"/>
                        </a:lnSpc>
                        <a:spcAft>
                          <a:spcPts val="0"/>
                        </a:spcAft>
                      </a:pPr>
                      <a:r>
                        <a:rPr lang="ro-RO" sz="1400" b="1">
                          <a:effectLst/>
                          <a:latin typeface="Times New Roman" panose="02020603050405020304" pitchFamily="18" charset="0"/>
                          <a:ea typeface="Times New Roman" panose="02020603050405020304" pitchFamily="18" charset="0"/>
                          <a:cs typeface="Times New Roman" panose="02020603050405020304" pitchFamily="18" charset="0"/>
                        </a:rPr>
                        <a:t>Nr. d/o</a:t>
                      </a:r>
                      <a:endParaRPr lang="ro-RO"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tabLst>
                          <a:tab pos="1619250" algn="l"/>
                        </a:tabLs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Obiectele impunerii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Cotele concrete</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21780"/>
                  </a:ext>
                </a:extLst>
              </a:tr>
              <a:tr h="459869">
                <a:tc>
                  <a:txBody>
                    <a:bodyPr/>
                    <a:lstStyle/>
                    <a:p>
                      <a:pPr algn="l">
                        <a:lnSpc>
                          <a:spcPct val="115000"/>
                        </a:lnSpc>
                        <a:spcAft>
                          <a:spcPts val="1000"/>
                        </a:spcAf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I</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0"/>
                        </a:spcAft>
                      </a:pPr>
                      <a:r>
                        <a:rPr lang="ro-RO" sz="1400" b="1" dirty="0">
                          <a:effectLst/>
                          <a:latin typeface="Times New Roman" panose="02020603050405020304" pitchFamily="18" charset="0"/>
                          <a:ea typeface="Times New Roman" panose="02020603050405020304" pitchFamily="18" charset="0"/>
                          <a:cs typeface="Times New Roman" panose="02020603050405020304" pitchFamily="18" charset="0"/>
                        </a:rPr>
                        <a:t>Cotele concrete la impozitul pe bunurile imobiliare </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pentru bunurile imobiliare evaluate de către organele cadastrale în scopul impozitării </a:t>
                      </a:r>
                      <a:r>
                        <a:rPr lang="ro-RO" sz="1400" i="1" dirty="0">
                          <a:effectLst/>
                          <a:latin typeface="Times New Roman" panose="02020603050405020304" pitchFamily="18" charset="0"/>
                          <a:ea typeface="Times New Roman" panose="02020603050405020304" pitchFamily="18" charset="0"/>
                          <a:cs typeface="Times New Roman" panose="02020603050405020304" pitchFamily="18" charset="0"/>
                        </a:rPr>
                        <a:t>(conform art. 280 din titlul VI al Codului Fiscal al RM)</a:t>
                      </a: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ro-RO" sz="14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595902"/>
                  </a:ext>
                </a:extLst>
              </a:tr>
              <a:tr h="224325">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Bunurile imobiliare, inclusiv:</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2860694"/>
                  </a:ext>
                </a:extLst>
              </a:tr>
              <a:tr h="247355">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1.</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 </a:t>
                      </a:r>
                      <a:r>
                        <a:rPr lang="ro-RO" sz="1400">
                          <a:effectLst/>
                          <a:latin typeface="Times New Roman" panose="02020603050405020304" pitchFamily="18" charset="0"/>
                          <a:ea typeface="Calibri" panose="020F0502020204030204" pitchFamily="34" charset="0"/>
                          <a:cs typeface="Times New Roman" panose="02020603050405020304" pitchFamily="18" charset="0"/>
                        </a:rPr>
                        <a:t>cu destinație locativă (apartamente și case de locuit individuale terenuri aferente acestor bunuri);</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0.1%</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1234387"/>
                  </a:ext>
                </a:extLst>
              </a:tr>
              <a:tr h="224325">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2.</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Terenurile agricole cu construcții amplasate pe ele</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0,3%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6908390"/>
                  </a:ext>
                </a:extLst>
              </a:tr>
              <a:tr h="224325">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3.</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Bunurile imobiliare cu altă destinație decât cea locativă sau agricolă</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0,3%</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463703"/>
                  </a:ext>
                </a:extLst>
              </a:tr>
              <a:tr h="703347">
                <a:tc>
                  <a:txBody>
                    <a:bodyPr/>
                    <a:lstStyle/>
                    <a:p>
                      <a:pPr algn="l">
                        <a:lnSpc>
                          <a:spcPct val="115000"/>
                        </a:lnSpc>
                        <a:spcAft>
                          <a:spcPts val="1000"/>
                        </a:spcAft>
                      </a:pPr>
                      <a:r>
                        <a:rPr lang="ro-RO" sz="1400" b="1">
                          <a:effectLst/>
                          <a:latin typeface="Times New Roman" panose="02020603050405020304" pitchFamily="18" charset="0"/>
                          <a:ea typeface="Calibri" panose="020F0502020204030204" pitchFamily="34" charset="0"/>
                          <a:cs typeface="Times New Roman" panose="02020603050405020304" pitchFamily="18" charset="0"/>
                        </a:rPr>
                        <a:t>II</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0"/>
                        </a:spcAft>
                      </a:pPr>
                      <a:r>
                        <a:rPr lang="ro-RO" sz="1400" b="1" dirty="0">
                          <a:effectLst/>
                          <a:latin typeface="Times New Roman" panose="02020603050405020304" pitchFamily="18" charset="0"/>
                          <a:ea typeface="Times New Roman" panose="02020603050405020304" pitchFamily="18" charset="0"/>
                          <a:cs typeface="Times New Roman" panose="02020603050405020304" pitchFamily="18" charset="0"/>
                        </a:rPr>
                        <a:t>Cotele concrete la impozitul funciar</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dirty="0">
                          <a:effectLst/>
                          <a:latin typeface="Times New Roman" panose="02020603050405020304" pitchFamily="18" charset="0"/>
                          <a:ea typeface="Times New Roman" panose="02020603050405020304" pitchFamily="18" charset="0"/>
                          <a:cs typeface="Times New Roman" panose="02020603050405020304" pitchFamily="18" charset="0"/>
                        </a:rPr>
                        <a:t>pentru terenurile neevaluate de către organele cadastrale în scopul impozitării</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i="1" dirty="0">
                          <a:effectLst/>
                          <a:latin typeface="Times New Roman" panose="02020603050405020304" pitchFamily="18" charset="0"/>
                          <a:ea typeface="Times New Roman" panose="02020603050405020304" pitchFamily="18" charset="0"/>
                          <a:cs typeface="Times New Roman" panose="02020603050405020304" pitchFamily="18" charset="0"/>
                        </a:rPr>
                        <a:t>(conform  Anexei nr. 1 la Legea pentru punerea în aplicare a titlului VI din Codul fiscal nr.1056 din 16.06.2000)</a:t>
                      </a: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a:lnSpc>
                          <a:spcPct val="115000"/>
                        </a:lnSpc>
                        <a:spcAft>
                          <a:spcPts val="0"/>
                        </a:spcAft>
                      </a:pPr>
                      <a:endParaRPr lang="ro-RO"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187268"/>
                  </a:ext>
                </a:extLst>
              </a:tr>
              <a:tr h="951289">
                <a:tc rowSpan="5">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4.</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1000"/>
                        </a:spcAft>
                      </a:pP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Terenurile cu destinație agricolă:</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1) toate terenurile, altele decât cele destinate fânețelor și pășunilor:</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a)</a:t>
                      </a: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care au</a:t>
                      </a:r>
                      <a:r>
                        <a:rPr lang="ro-RO"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indici cadastrali (pentru 1 grad-hectar)</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b) care nu au indici cadastrali (pentru 1 hectar)</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1.50 lei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23997963"/>
                  </a:ext>
                </a:extLst>
              </a:tr>
              <a:tr h="77560">
                <a:tc vMerge="1">
                  <a:txBody>
                    <a:bodyPr/>
                    <a:lstStyle/>
                    <a:p>
                      <a:endParaRPr lang="ro-RO"/>
                    </a:p>
                  </a:txBody>
                  <a:tcPr/>
                </a:tc>
                <a:tc vMerge="1">
                  <a:txBody>
                    <a:bodyPr/>
                    <a:lstStyle/>
                    <a:p>
                      <a:endParaRPr lang="ro-RO"/>
                    </a:p>
                  </a:txBody>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110 lei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6075955"/>
                  </a:ext>
                </a:extLst>
              </a:tr>
              <a:tr h="383205">
                <a:tc vMerge="1">
                  <a:txBody>
                    <a:bodyPr/>
                    <a:lstStyle/>
                    <a:p>
                      <a:endParaRPr lang="ro-RO"/>
                    </a:p>
                  </a:txBody>
                  <a:tcPr/>
                </a:tc>
                <a:tc rowSpan="2">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2) Terenurile destinate fânețelor și pășunilor – se scutesc posesorii de animale pentru achitarea impozitelor, cauza fiind terenuri greu accesibile pentru pășunat.</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40020177"/>
                  </a:ext>
                </a:extLst>
              </a:tr>
              <a:tr h="224325">
                <a:tc vMerge="1">
                  <a:txBody>
                    <a:bodyPr/>
                    <a:lstStyle/>
                    <a:p>
                      <a:endParaRPr lang="ro-RO"/>
                    </a:p>
                  </a:txBody>
                  <a:tcPr/>
                </a:tc>
                <a:tc vMerge="1">
                  <a:txBody>
                    <a:bodyPr/>
                    <a:lstStyle/>
                    <a:p>
                      <a:endParaRPr lang="ro-RO"/>
                    </a:p>
                  </a:txBody>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3760125"/>
                  </a:ext>
                </a:extLst>
              </a:tr>
              <a:tr h="319255">
                <a:tc vMerge="1">
                  <a:txBody>
                    <a:bodyPr/>
                    <a:lstStyle/>
                    <a:p>
                      <a:endParaRPr lang="ro-RO"/>
                    </a:p>
                  </a:txBody>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3) Terenurile ocupate de obiecte acvatice: iazuri, lacuri etc. (pentru 1 hectar)</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115 lei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9230290"/>
                  </a:ext>
                </a:extLst>
              </a:tr>
              <a:tr h="1020186">
                <a:tc rowSpan="2">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5.</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o-RO" sz="1400" b="1">
                          <a:effectLst/>
                          <a:latin typeface="Times New Roman" panose="02020603050405020304" pitchFamily="18" charset="0"/>
                          <a:ea typeface="Times New Roman" panose="02020603050405020304" pitchFamily="18" charset="0"/>
                          <a:cs typeface="Times New Roman" panose="02020603050405020304" pitchFamily="18" charset="0"/>
                        </a:rPr>
                        <a:t>Terenurile din intravilan, inclusiv:</a:t>
                      </a:r>
                      <a:endParaRPr lang="ro-RO" sz="140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terenurile pe care sunt amplasate fondul de locuințe, loturi de pe lângă domiciliu (inclusiv terenurile atribuite de către autoritățile publice locale ca loturi de pe lângă domiciliu și distribuite în extravilan, din cauza insuficienței de terenuri în intravilan </a:t>
                      </a:r>
                      <a:r>
                        <a:rPr lang="ro-RO" sz="1400" i="1">
                          <a:effectLst/>
                          <a:latin typeface="Times New Roman" panose="02020603050405020304" pitchFamily="18" charset="0"/>
                          <a:ea typeface="Times New Roman" panose="02020603050405020304" pitchFamily="18" charset="0"/>
                          <a:cs typeface="Times New Roman" panose="02020603050405020304" pitchFamily="18" charset="0"/>
                        </a:rPr>
                        <a:t>(grădini)</a:t>
                      </a:r>
                      <a:endParaRPr lang="ro-RO" sz="140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15000"/>
                        </a:lnSpc>
                        <a:spcAft>
                          <a:spcPts val="0"/>
                        </a:spcAft>
                      </a:pP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în localitățile rurale; (pentru 100 m</a:t>
                      </a:r>
                      <a:r>
                        <a:rPr lang="ro-RO" sz="14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o-RO" sz="1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o-RO"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1 leu </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5069711"/>
                  </a:ext>
                </a:extLst>
              </a:tr>
              <a:tr h="484083">
                <a:tc vMerge="1">
                  <a:txBody>
                    <a:bodyPr/>
                    <a:lstStyle/>
                    <a:p>
                      <a:endParaRPr lang="ro-RO"/>
                    </a:p>
                  </a:txBody>
                  <a:tcPr/>
                </a:tc>
                <a:tc>
                  <a:txBody>
                    <a:bodyPr/>
                    <a:lstStyle/>
                    <a:p>
                      <a:pPr marL="342900" lvl="0" indent="-342900" algn="l">
                        <a:lnSpc>
                          <a:spcPct val="115000"/>
                        </a:lnSpc>
                        <a:spcAft>
                          <a:spcPts val="0"/>
                        </a:spcAft>
                        <a:buFont typeface="+mj-lt"/>
                        <a:buAutoNum type="arabicParenR"/>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terenurile destinate întreprinderilor agricole, alte terenuri neevaluate de către organele cadastrale teritoriale conform valorii estimate (pentru 100 m</a:t>
                      </a:r>
                      <a:r>
                        <a:rPr lang="ro-RO" sz="1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10 lei</a:t>
                      </a:r>
                      <a:endParaRPr lang="ro-R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244" marR="42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9310335"/>
                  </a:ext>
                </a:extLst>
              </a:tr>
            </a:tbl>
          </a:graphicData>
        </a:graphic>
      </p:graphicFrame>
    </p:spTree>
    <p:extLst>
      <p:ext uri="{BB962C8B-B14F-4D97-AF65-F5344CB8AC3E}">
        <p14:creationId xmlns:p14="http://schemas.microsoft.com/office/powerpoint/2010/main" val="2197724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iect 3">
            <a:extLst>
              <a:ext uri="{FF2B5EF4-FFF2-40B4-BE49-F238E27FC236}">
                <a16:creationId xmlns:a16="http://schemas.microsoft.com/office/drawing/2014/main" id="{FD0D61B3-6C77-4629-915D-24854774176F}"/>
              </a:ext>
            </a:extLst>
          </p:cNvPr>
          <p:cNvGraphicFramePr>
            <a:graphicFrameLocks noChangeAspect="1"/>
          </p:cNvGraphicFramePr>
          <p:nvPr>
            <p:extLst>
              <p:ext uri="{D42A27DB-BD31-4B8C-83A1-F6EECF244321}">
                <p14:modId xmlns:p14="http://schemas.microsoft.com/office/powerpoint/2010/main" val="1498720102"/>
              </p:ext>
            </p:extLst>
          </p:nvPr>
        </p:nvGraphicFramePr>
        <p:xfrm>
          <a:off x="466724" y="542926"/>
          <a:ext cx="11541391" cy="5800724"/>
        </p:xfrm>
        <a:graphic>
          <a:graphicData uri="http://schemas.openxmlformats.org/presentationml/2006/ole">
            <mc:AlternateContent xmlns:mc="http://schemas.openxmlformats.org/markup-compatibility/2006">
              <mc:Choice xmlns:v="urn:schemas-microsoft-com:vml" Requires="v">
                <p:oleObj spid="_x0000_s13319" name="Document" r:id="rId3" imgW="6664897" imgH="3157495" progId="Word.Document.12">
                  <p:embed/>
                </p:oleObj>
              </mc:Choice>
              <mc:Fallback>
                <p:oleObj name="Document" r:id="rId3" imgW="6664897" imgH="3157495" progId="Word.Document.12">
                  <p:embed/>
                  <p:pic>
                    <p:nvPicPr>
                      <p:cNvPr id="0" name=""/>
                      <p:cNvPicPr/>
                      <p:nvPr/>
                    </p:nvPicPr>
                    <p:blipFill>
                      <a:blip r:embed="rId4"/>
                      <a:stretch>
                        <a:fillRect/>
                      </a:stretch>
                    </p:blipFill>
                    <p:spPr>
                      <a:xfrm>
                        <a:off x="466724" y="542926"/>
                        <a:ext cx="11541391" cy="5800724"/>
                      </a:xfrm>
                      <a:prstGeom prst="rect">
                        <a:avLst/>
                      </a:prstGeom>
                    </p:spPr>
                  </p:pic>
                </p:oleObj>
              </mc:Fallback>
            </mc:AlternateContent>
          </a:graphicData>
        </a:graphic>
      </p:graphicFrame>
    </p:spTree>
    <p:extLst>
      <p:ext uri="{BB962C8B-B14F-4D97-AF65-F5344CB8AC3E}">
        <p14:creationId xmlns:p14="http://schemas.microsoft.com/office/powerpoint/2010/main" val="36922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11F6D741-707D-41FC-8143-357FB9682812}"/>
              </a:ext>
            </a:extLst>
          </p:cNvPr>
          <p:cNvGraphicFramePr>
            <a:graphicFrameLocks noGrp="1"/>
          </p:cNvGraphicFramePr>
          <p:nvPr>
            <p:extLst>
              <p:ext uri="{D42A27DB-BD31-4B8C-83A1-F6EECF244321}">
                <p14:modId xmlns:p14="http://schemas.microsoft.com/office/powerpoint/2010/main" val="2952115952"/>
              </p:ext>
            </p:extLst>
          </p:nvPr>
        </p:nvGraphicFramePr>
        <p:xfrm>
          <a:off x="666750" y="647699"/>
          <a:ext cx="10868026" cy="5857876"/>
        </p:xfrm>
        <a:graphic>
          <a:graphicData uri="http://schemas.openxmlformats.org/drawingml/2006/table">
            <a:tbl>
              <a:tblPr firstRow="1" firstCol="1" bandRow="1"/>
              <a:tblGrid>
                <a:gridCol w="1359569">
                  <a:extLst>
                    <a:ext uri="{9D8B030D-6E8A-4147-A177-3AD203B41FA5}">
                      <a16:colId xmlns:a16="http://schemas.microsoft.com/office/drawing/2014/main" val="4043695566"/>
                    </a:ext>
                  </a:extLst>
                </a:gridCol>
                <a:gridCol w="8148888">
                  <a:extLst>
                    <a:ext uri="{9D8B030D-6E8A-4147-A177-3AD203B41FA5}">
                      <a16:colId xmlns:a16="http://schemas.microsoft.com/office/drawing/2014/main" val="555920019"/>
                    </a:ext>
                  </a:extLst>
                </a:gridCol>
                <a:gridCol w="1359569">
                  <a:extLst>
                    <a:ext uri="{9D8B030D-6E8A-4147-A177-3AD203B41FA5}">
                      <a16:colId xmlns:a16="http://schemas.microsoft.com/office/drawing/2014/main" val="908541720"/>
                    </a:ext>
                  </a:extLst>
                </a:gridCol>
              </a:tblGrid>
              <a:tr h="524804">
                <a:tc rowSpan="2">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8.</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Pentru bunurile imobiliare, alte decât cele specificate în pct. 9 și pct.11, neevaluate de către organele cadastrale teritoriale conform valorii estimate, inclusiv:</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alphaLcParenR"/>
                      </a:pPr>
                      <a:r>
                        <a:rPr lang="ro-RO" sz="1400">
                          <a:effectLst/>
                          <a:latin typeface="Times New Roman" panose="02020603050405020304" pitchFamily="18" charset="0"/>
                          <a:ea typeface="Calibri" panose="020F0502020204030204" pitchFamily="34" charset="0"/>
                          <a:cs typeface="Times New Roman" panose="02020603050405020304" pitchFamily="18" charset="0"/>
                        </a:rPr>
                        <a:t>pentru persoanele juridice și fizice care desfășoară activitate de întreprinzător;</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alphaLcParenR"/>
                      </a:pPr>
                      <a:r>
                        <a:rPr lang="ro-RO" sz="1400">
                          <a:effectLst/>
                          <a:latin typeface="Times New Roman" panose="02020603050405020304" pitchFamily="18" charset="0"/>
                          <a:ea typeface="Calibri" panose="020F0502020204030204" pitchFamily="34" charset="0"/>
                          <a:cs typeface="Times New Roman" panose="02020603050405020304" pitchFamily="18" charset="0"/>
                        </a:rPr>
                        <a:t>persoanele fizice, altele decât cele specificate la lit. a).</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9410623"/>
                  </a:ext>
                </a:extLst>
              </a:tr>
              <a:tr h="888637">
                <a:tc vMerge="1">
                  <a:txBody>
                    <a:bodyPr/>
                    <a:lstStyle/>
                    <a:p>
                      <a:endParaRPr lang="ro-RO"/>
                    </a:p>
                  </a:txBody>
                  <a:tcPr/>
                </a:tc>
                <a:tc vMerge="1">
                  <a:txBody>
                    <a:bodyPr/>
                    <a:lstStyle/>
                    <a:p>
                      <a:endParaRPr lang="ro-RO"/>
                    </a:p>
                  </a:txBody>
                  <a:tcPr/>
                </a:tc>
                <a:tc>
                  <a:txBody>
                    <a:bodyPr/>
                    <a:lstStyle/>
                    <a:p>
                      <a:pPr algn="l">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0.3%</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0.3%</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8887924"/>
                  </a:ext>
                </a:extLst>
              </a:tr>
              <a:tr h="779762">
                <a:tc rowSpan="2">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9.</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Bunurile imobiliare cu destinație locativă (apartamente și case de locuit individuale) din localitățile rurale se stabilesc după cum urmează:</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a) pentru persoanele juridice și fizice care desfășoară activitate de întreprinzător;</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a:effectLst/>
                          <a:latin typeface="Times New Roman" panose="02020603050405020304" pitchFamily="18" charset="0"/>
                          <a:ea typeface="Calibri" panose="020F0502020204030204" pitchFamily="34" charset="0"/>
                          <a:cs typeface="Times New Roman" panose="02020603050405020304" pitchFamily="18" charset="0"/>
                        </a:rPr>
                        <a:t>b) persoanele fizice, altele decât cele specificate la lit. a)</a:t>
                      </a:r>
                      <a:endParaRPr lang="ro-RO" sz="140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0.1%</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7741467"/>
                  </a:ext>
                </a:extLst>
              </a:tr>
              <a:tr h="787438">
                <a:tc vMerge="1">
                  <a:txBody>
                    <a:bodyPr/>
                    <a:lstStyle/>
                    <a:p>
                      <a:endParaRPr lang="ro-RO"/>
                    </a:p>
                  </a:txBody>
                  <a:tcPr/>
                </a:tc>
                <a:tc vMerge="1">
                  <a:txBody>
                    <a:bodyPr/>
                    <a:lstStyle/>
                    <a:p>
                      <a:endParaRPr lang="ro-RO"/>
                    </a:p>
                  </a:txBody>
                  <a:tcPr/>
                </a:tc>
                <a:tc>
                  <a:txBody>
                    <a:bodyPr/>
                    <a:lstStyle/>
                    <a:p>
                      <a:pPr algn="l">
                        <a:lnSpc>
                          <a:spcPct val="115000"/>
                        </a:lnSpc>
                        <a:spcAft>
                          <a:spcPts val="10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0.1%</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935106"/>
                  </a:ext>
                </a:extLst>
              </a:tr>
              <a:tr h="2877235">
                <a:tc gridSpan="3">
                  <a:txBody>
                    <a:bodyPr/>
                    <a:lstStyle/>
                    <a:p>
                      <a:pPr indent="378460" algn="l">
                        <a:lnSpc>
                          <a:spcPct val="115000"/>
                        </a:lnSpc>
                        <a:spcAft>
                          <a:spcPts val="1000"/>
                        </a:spcAft>
                      </a:pP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Nota: În cazurile în care suprafața totală a locuințelor și a construcțiilor principale ale persoanelor fizice care nu desfășoară activitate de întreprinzător, înregistrate cu drept de proprietate, depășește 100 m</a:t>
                      </a:r>
                      <a:r>
                        <a:rPr lang="ro-RO" sz="1400" b="1" i="1"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inclusiv, cotele concrete stabilite ale impozitului pe bunurile imobiliare se majorează în funcție de suprafața totală, după cum urmează:</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de la 100 la 150 m</a:t>
                      </a:r>
                      <a:r>
                        <a:rPr lang="ro-RO" sz="1400" b="1" i="1"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inclusiv – de 1,5 ori;</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de la 150 la 200 m</a:t>
                      </a:r>
                      <a:r>
                        <a:rPr lang="ro-RO" sz="1400" b="1" i="1"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inclusiv – de 2 ori;</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de la 200 la 300 m</a:t>
                      </a:r>
                      <a:r>
                        <a:rPr lang="ro-RO" sz="1400" b="1" i="1"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inclusiv – de 10 ori;</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peste 300 m</a:t>
                      </a:r>
                      <a:r>
                        <a:rPr lang="ro-RO" sz="1400" b="1" i="1"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 de 15 ori. </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p>
                      <a:pPr indent="378460" algn="l">
                        <a:lnSpc>
                          <a:spcPct val="115000"/>
                        </a:lnSpc>
                        <a:spcAft>
                          <a:spcPts val="1000"/>
                        </a:spcAft>
                      </a:pP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Construcție principală – construcție înregistrată cu drept de proprietate a persoanei fizice, care are destinație de locuință </a:t>
                      </a:r>
                      <a:r>
                        <a:rPr lang="ro-RO" sz="1400" b="1" i="1" dirty="0" err="1">
                          <a:effectLst/>
                          <a:latin typeface="Times New Roman" panose="02020603050405020304" pitchFamily="18" charset="0"/>
                          <a:ea typeface="Calibri" panose="020F0502020204030204" pitchFamily="34" charset="0"/>
                          <a:cs typeface="Times New Roman" panose="02020603050405020304" pitchFamily="18" charset="0"/>
                        </a:rPr>
                        <a:t>şi</a:t>
                      </a:r>
                      <a:r>
                        <a:rPr lang="ro-RO" sz="1400" b="1" i="1" dirty="0">
                          <a:effectLst/>
                          <a:latin typeface="Times New Roman" panose="02020603050405020304" pitchFamily="18" charset="0"/>
                          <a:ea typeface="Calibri" panose="020F0502020204030204" pitchFamily="34" charset="0"/>
                          <a:cs typeface="Times New Roman" panose="02020603050405020304" pitchFamily="18" charset="0"/>
                        </a:rPr>
                        <a:t> nu este antrenată în activitatea de întreprinzător.</a:t>
                      </a:r>
                      <a:endParaRPr lang="ro-RO"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336" marR="55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c hMerge="1">
                  <a:txBody>
                    <a:bodyPr/>
                    <a:lstStyle/>
                    <a:p>
                      <a:endParaRPr lang="ro-RO"/>
                    </a:p>
                  </a:txBody>
                  <a:tcPr/>
                </a:tc>
                <a:extLst>
                  <a:ext uri="{0D108BD9-81ED-4DB2-BD59-A6C34878D82A}">
                    <a16:rowId xmlns:a16="http://schemas.microsoft.com/office/drawing/2014/main" val="788461528"/>
                  </a:ext>
                </a:extLst>
              </a:tr>
            </a:tbl>
          </a:graphicData>
        </a:graphic>
      </p:graphicFrame>
    </p:spTree>
    <p:extLst>
      <p:ext uri="{BB962C8B-B14F-4D97-AF65-F5344CB8AC3E}">
        <p14:creationId xmlns:p14="http://schemas.microsoft.com/office/powerpoint/2010/main" val="2994634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u 4">
            <a:extLst>
              <a:ext uri="{FF2B5EF4-FFF2-40B4-BE49-F238E27FC236}">
                <a16:creationId xmlns:a16="http://schemas.microsoft.com/office/drawing/2014/main" id="{163EE716-2F01-4922-B6EE-7910CFDF92C2}"/>
              </a:ext>
            </a:extLst>
          </p:cNvPr>
          <p:cNvSpPr>
            <a:spLocks noGrp="1"/>
          </p:cNvSpPr>
          <p:nvPr>
            <p:ph type="title"/>
          </p:nvPr>
        </p:nvSpPr>
        <p:spPr>
          <a:xfrm>
            <a:off x="838200" y="248575"/>
            <a:ext cx="10515600" cy="763479"/>
          </a:xfrm>
          <a:ln/>
        </p:spPr>
        <p:style>
          <a:lnRef idx="0">
            <a:schemeClr val="accent1"/>
          </a:lnRef>
          <a:fillRef idx="3">
            <a:schemeClr val="accent1"/>
          </a:fillRef>
          <a:effectRef idx="3">
            <a:schemeClr val="accent1"/>
          </a:effectRef>
          <a:fontRef idx="minor">
            <a:schemeClr val="lt1"/>
          </a:fontRef>
        </p:style>
        <p:txBody>
          <a:bodyPr>
            <a:noAutofit/>
          </a:bodyPr>
          <a:lstStyle/>
          <a:p>
            <a:pPr algn="ctr"/>
            <a:br>
              <a:rPr lang="ro-RO" b="1" dirty="0">
                <a:solidFill>
                  <a:schemeClr val="accent2">
                    <a:lumMod val="50000"/>
                  </a:schemeClr>
                </a:solidFill>
                <a:latin typeface="Times New Roman" panose="02020603050405020304" pitchFamily="18" charset="0"/>
                <a:cs typeface="Times New Roman" panose="02020603050405020304" pitchFamily="18" charset="0"/>
              </a:rPr>
            </a:br>
            <a:r>
              <a:rPr lang="ro-RO" b="1" dirty="0">
                <a:solidFill>
                  <a:schemeClr val="bg1"/>
                </a:solidFill>
                <a:latin typeface="Times New Roman" panose="02020603050405020304" pitchFamily="18" charset="0"/>
                <a:cs typeface="Times New Roman" panose="02020603050405020304" pitchFamily="18" charset="0"/>
              </a:rPr>
              <a:t>Cu privire la aprobarea unor plăți</a:t>
            </a:r>
            <a:br>
              <a:rPr lang="ro-RO" dirty="0"/>
            </a:br>
            <a:endParaRPr lang="ro-RO" dirty="0"/>
          </a:p>
        </p:txBody>
      </p:sp>
      <p:pic>
        <p:nvPicPr>
          <p:cNvPr id="7" name="Substituent conținut 6">
            <a:extLst>
              <a:ext uri="{FF2B5EF4-FFF2-40B4-BE49-F238E27FC236}">
                <a16:creationId xmlns:a16="http://schemas.microsoft.com/office/drawing/2014/main" id="{1F192300-DF8D-49FA-83E8-F9223A8B9B8D}"/>
              </a:ext>
            </a:extLst>
          </p:cNvPr>
          <p:cNvPicPr>
            <a:picLocks noGrp="1" noChangeAspect="1"/>
          </p:cNvPicPr>
          <p:nvPr>
            <p:ph idx="1"/>
          </p:nvPr>
        </p:nvPicPr>
        <p:blipFill>
          <a:blip r:embed="rId2"/>
          <a:stretch>
            <a:fillRect/>
          </a:stretch>
        </p:blipFill>
        <p:spPr>
          <a:xfrm>
            <a:off x="400051" y="1132812"/>
            <a:ext cx="11077574" cy="5643640"/>
          </a:xfrm>
          <a:prstGeom prst="rect">
            <a:avLst/>
          </a:prstGeom>
          <a:effectLst>
            <a:outerShdw blurRad="152400" dist="317500" dir="5400000" sx="90000" sy="-19000" rotWithShape="0">
              <a:schemeClr val="accent4">
                <a:lumMod val="60000"/>
                <a:lumOff val="40000"/>
                <a:alpha val="15000"/>
              </a:schemeClr>
            </a:outerShdw>
          </a:effectLst>
        </p:spPr>
      </p:pic>
    </p:spTree>
    <p:extLst>
      <p:ext uri="{BB962C8B-B14F-4D97-AF65-F5344CB8AC3E}">
        <p14:creationId xmlns:p14="http://schemas.microsoft.com/office/powerpoint/2010/main" val="3182797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panose="020B0A04020102020204" pitchFamily="34" charset="0"/>
              </a:rPr>
              <a:t>Cum cheltuim banii?</a:t>
            </a:r>
            <a:endParaRPr lang="en-US" dirty="0">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209550" y="1128405"/>
            <a:ext cx="11829122" cy="646331"/>
          </a:xfrm>
          <a:prstGeom prst="rect">
            <a:avLst/>
          </a:prstGeom>
          <a:noFill/>
        </p:spPr>
        <p:txBody>
          <a:bodyPr wrap="square" rtlCol="0">
            <a:spAutoFit/>
          </a:bodyPr>
          <a:lstStyle/>
          <a:p>
            <a:pPr algn="ctr"/>
            <a:r>
              <a:rPr lang="ro-RO" sz="3600" b="1" dirty="0">
                <a:solidFill>
                  <a:schemeClr val="accent2"/>
                </a:solidFill>
              </a:rPr>
              <a:t>Grădinițe</a:t>
            </a:r>
            <a:endParaRPr lang="en-US" sz="3600" b="1" dirty="0">
              <a:solidFill>
                <a:schemeClr val="accent2"/>
              </a:solidFill>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17 435,4 mii lei</a:t>
            </a:r>
            <a:endParaRPr lang="en-US" sz="4000" dirty="0">
              <a:solidFill>
                <a:schemeClr val="accent1">
                  <a:lumMod val="50000"/>
                </a:schemeClr>
              </a:solidFill>
              <a:latin typeface="Arial Black" panose="020B0A04020102020204" pitchFamily="34" charset="0"/>
            </a:endParaRPr>
          </a:p>
        </p:txBody>
      </p:sp>
      <p:cxnSp>
        <p:nvCxnSpPr>
          <p:cNvPr id="3" name="Straight Connector 2">
            <a:extLst>
              <a:ext uri="{FF2B5EF4-FFF2-40B4-BE49-F238E27FC236}">
                <a16:creationId xmlns:a16="http://schemas.microsoft.com/office/drawing/2014/main" id="{877C0990-17AF-47A9-9DD3-AF4FE4F9DBB1}"/>
              </a:ext>
            </a:extLst>
          </p:cNvPr>
          <p:cNvCxnSpPr>
            <a:cxnSpLocks/>
          </p:cNvCxnSpPr>
          <p:nvPr/>
        </p:nvCxnSpPr>
        <p:spPr>
          <a:xfrm>
            <a:off x="6124112" y="2884497"/>
            <a:ext cx="0" cy="744734"/>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C4FCE7C-2040-48B2-B63D-95942C41B628}"/>
              </a:ext>
            </a:extLst>
          </p:cNvPr>
          <p:cNvCxnSpPr>
            <a:cxnSpLocks/>
          </p:cNvCxnSpPr>
          <p:nvPr/>
        </p:nvCxnSpPr>
        <p:spPr>
          <a:xfrm>
            <a:off x="2379921" y="2906526"/>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440C31-C0D7-4E51-B053-E1A6175A4063}"/>
              </a:ext>
            </a:extLst>
          </p:cNvPr>
          <p:cNvCxnSpPr>
            <a:cxnSpLocks/>
          </p:cNvCxnSpPr>
          <p:nvPr/>
        </p:nvCxnSpPr>
        <p:spPr>
          <a:xfrm>
            <a:off x="9310967" y="2862469"/>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2365479" y="2862469"/>
            <a:ext cx="6959032" cy="4405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682AC05-45B6-436E-BAA5-6EC4980AAE9E}"/>
              </a:ext>
            </a:extLst>
          </p:cNvPr>
          <p:cNvSpPr txBox="1"/>
          <p:nvPr/>
        </p:nvSpPr>
        <p:spPr>
          <a:xfrm>
            <a:off x="1478880" y="3766630"/>
            <a:ext cx="1800493" cy="646331"/>
          </a:xfrm>
          <a:prstGeom prst="rect">
            <a:avLst/>
          </a:prstGeom>
          <a:noFill/>
        </p:spPr>
        <p:txBody>
          <a:bodyPr wrap="none" rtlCol="0">
            <a:spAutoFit/>
          </a:bodyPr>
          <a:lstStyle/>
          <a:p>
            <a:r>
              <a:rPr lang="ro-RO" sz="3600" b="1">
                <a:solidFill>
                  <a:schemeClr val="accent1">
                    <a:lumMod val="50000"/>
                  </a:schemeClr>
                </a:solidFill>
                <a:latin typeface="Arial Black" panose="020B0A04020102020204" pitchFamily="34" charset="0"/>
              </a:rPr>
              <a:t>Salarii</a:t>
            </a:r>
            <a:endParaRPr lang="en-US" sz="3600" b="1">
              <a:solidFill>
                <a:schemeClr val="accent1">
                  <a:lumMod val="50000"/>
                </a:schemeClr>
              </a:solidFill>
              <a:latin typeface="Arial Black" panose="020B0A04020102020204" pitchFamily="34" charset="0"/>
            </a:endParaRPr>
          </a:p>
        </p:txBody>
      </p:sp>
      <p:sp>
        <p:nvSpPr>
          <p:cNvPr id="19" name="Speech Bubble: Rectangle 18">
            <a:extLst>
              <a:ext uri="{FF2B5EF4-FFF2-40B4-BE49-F238E27FC236}">
                <a16:creationId xmlns:a16="http://schemas.microsoft.com/office/drawing/2014/main" id="{83820999-0810-4812-BEBF-B40527986774}"/>
              </a:ext>
            </a:extLst>
          </p:cNvPr>
          <p:cNvSpPr/>
          <p:nvPr/>
        </p:nvSpPr>
        <p:spPr>
          <a:xfrm>
            <a:off x="452996" y="1231301"/>
            <a:ext cx="1874399"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D31F9A-19BC-4B9A-AE20-CEAC264C74E6}"/>
              </a:ext>
            </a:extLst>
          </p:cNvPr>
          <p:cNvSpPr txBox="1"/>
          <p:nvPr/>
        </p:nvSpPr>
        <p:spPr>
          <a:xfrm>
            <a:off x="539590" y="1368489"/>
            <a:ext cx="2020032" cy="523220"/>
          </a:xfrm>
          <a:prstGeom prst="rect">
            <a:avLst/>
          </a:prstGeom>
          <a:noFill/>
        </p:spPr>
        <p:txBody>
          <a:bodyPr wrap="square" rtlCol="0">
            <a:spAutoFit/>
          </a:bodyPr>
          <a:lstStyle/>
          <a:p>
            <a:r>
              <a:rPr lang="ro-RO" sz="2800" b="1" dirty="0">
                <a:solidFill>
                  <a:schemeClr val="bg1"/>
                </a:solidFill>
              </a:rPr>
              <a:t>438 copii</a:t>
            </a:r>
            <a:endParaRPr lang="en-US" sz="2800" b="1" dirty="0">
              <a:solidFill>
                <a:schemeClr val="bg1"/>
              </a:solidFill>
            </a:endParaRPr>
          </a:p>
        </p:txBody>
      </p:sp>
      <p:sp>
        <p:nvSpPr>
          <p:cNvPr id="20" name="Speech Bubble: Rectangle 19">
            <a:extLst>
              <a:ext uri="{FF2B5EF4-FFF2-40B4-BE49-F238E27FC236}">
                <a16:creationId xmlns:a16="http://schemas.microsoft.com/office/drawing/2014/main" id="{3AEF1347-68AC-427C-A7CE-FBCC37E0F3F6}"/>
              </a:ext>
            </a:extLst>
          </p:cNvPr>
          <p:cNvSpPr/>
          <p:nvPr/>
        </p:nvSpPr>
        <p:spPr>
          <a:xfrm>
            <a:off x="9332396" y="1244655"/>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003676B-867A-4791-9DCF-523CEA76B5A4}"/>
              </a:ext>
            </a:extLst>
          </p:cNvPr>
          <p:cNvSpPr txBox="1"/>
          <p:nvPr/>
        </p:nvSpPr>
        <p:spPr>
          <a:xfrm>
            <a:off x="9412357" y="1391211"/>
            <a:ext cx="2570093" cy="523220"/>
          </a:xfrm>
          <a:prstGeom prst="rect">
            <a:avLst/>
          </a:prstGeom>
          <a:noFill/>
        </p:spPr>
        <p:txBody>
          <a:bodyPr wrap="square" rtlCol="0">
            <a:spAutoFit/>
          </a:bodyPr>
          <a:lstStyle/>
          <a:p>
            <a:r>
              <a:rPr lang="ro-RO" sz="2800" b="1" dirty="0">
                <a:solidFill>
                  <a:schemeClr val="bg1"/>
                </a:solidFill>
              </a:rPr>
              <a:t>39 807 lei/copil</a:t>
            </a:r>
            <a:endParaRPr lang="en-US" sz="2800" b="1" dirty="0">
              <a:solidFill>
                <a:schemeClr val="bg1"/>
              </a:solidFill>
            </a:endParaRPr>
          </a:p>
        </p:txBody>
      </p:sp>
      <p:sp>
        <p:nvSpPr>
          <p:cNvPr id="22" name="TextBox 21">
            <a:extLst>
              <a:ext uri="{FF2B5EF4-FFF2-40B4-BE49-F238E27FC236}">
                <a16:creationId xmlns:a16="http://schemas.microsoft.com/office/drawing/2014/main" id="{47ADB861-7E1F-4A42-BCBA-951F15697920}"/>
              </a:ext>
            </a:extLst>
          </p:cNvPr>
          <p:cNvSpPr txBox="1"/>
          <p:nvPr/>
        </p:nvSpPr>
        <p:spPr>
          <a:xfrm>
            <a:off x="4591797" y="3776135"/>
            <a:ext cx="2904155" cy="523220"/>
          </a:xfrm>
          <a:prstGeom prst="rect">
            <a:avLst/>
          </a:prstGeom>
          <a:noFill/>
        </p:spPr>
        <p:txBody>
          <a:bodyPr wrap="square" rtlCol="0">
            <a:spAutoFit/>
          </a:bodyPr>
          <a:lstStyle/>
          <a:p>
            <a:r>
              <a:rPr lang="ro-RO" sz="2800" b="1" dirty="0">
                <a:solidFill>
                  <a:schemeClr val="accent1">
                    <a:lumMod val="50000"/>
                  </a:schemeClr>
                </a:solidFill>
                <a:latin typeface="Arial Black" panose="020B0A04020102020204" pitchFamily="34" charset="0"/>
              </a:rPr>
              <a:t>Alimentație</a:t>
            </a:r>
            <a:endParaRPr lang="en-US" sz="2800" b="1" dirty="0">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id="{C6ADB4F8-6F31-44F6-AF97-C4ECC6D2D03F}"/>
              </a:ext>
            </a:extLst>
          </p:cNvPr>
          <p:cNvSpPr txBox="1"/>
          <p:nvPr/>
        </p:nvSpPr>
        <p:spPr>
          <a:xfrm>
            <a:off x="7851915" y="3766630"/>
            <a:ext cx="2951922" cy="954107"/>
          </a:xfrm>
          <a:prstGeom prst="rect">
            <a:avLst/>
          </a:prstGeom>
          <a:noFill/>
        </p:spPr>
        <p:txBody>
          <a:bodyPr wrap="square" rtlCol="0">
            <a:spAutoFit/>
          </a:bodyPr>
          <a:lstStyle/>
          <a:p>
            <a:pPr algn="ctr"/>
            <a:r>
              <a:rPr lang="ro-RO" sz="2800" b="1" dirty="0">
                <a:solidFill>
                  <a:schemeClr val="accent1">
                    <a:lumMod val="50000"/>
                  </a:schemeClr>
                </a:solidFill>
                <a:latin typeface="Arial Black" panose="020B0A04020102020204" pitchFamily="34" charset="0"/>
              </a:rPr>
              <a:t>Servicii </a:t>
            </a:r>
          </a:p>
          <a:p>
            <a:pPr algn="ctr"/>
            <a:r>
              <a:rPr lang="ro-RO" sz="2800" b="1" dirty="0">
                <a:solidFill>
                  <a:schemeClr val="accent1">
                    <a:lumMod val="50000"/>
                  </a:schemeClr>
                </a:solidFill>
                <a:latin typeface="Arial Black" panose="020B0A04020102020204" pitchFamily="34" charset="0"/>
              </a:rPr>
              <a:t>comunale</a:t>
            </a:r>
            <a:endParaRPr lang="en-US" sz="2800" b="1" dirty="0">
              <a:solidFill>
                <a:schemeClr val="accent1">
                  <a:lumMod val="50000"/>
                </a:schemeClr>
              </a:solidFill>
              <a:latin typeface="Arial Black" panose="020B0A04020102020204" pitchFamily="34" charset="0"/>
            </a:endParaRPr>
          </a:p>
        </p:txBody>
      </p:sp>
      <p:sp>
        <p:nvSpPr>
          <p:cNvPr id="30" name="TextBox 29">
            <a:extLst>
              <a:ext uri="{FF2B5EF4-FFF2-40B4-BE49-F238E27FC236}">
                <a16:creationId xmlns:a16="http://schemas.microsoft.com/office/drawing/2014/main" id="{7305A6BE-D2AC-437A-BD42-7D01A550DD03}"/>
              </a:ext>
            </a:extLst>
          </p:cNvPr>
          <p:cNvSpPr txBox="1"/>
          <p:nvPr/>
        </p:nvSpPr>
        <p:spPr>
          <a:xfrm>
            <a:off x="429524" y="4813336"/>
            <a:ext cx="3424080" cy="1323439"/>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11 475,9 mii lei</a:t>
            </a:r>
            <a:endParaRPr lang="en-US" sz="4000" dirty="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id="{CB018317-9534-4CC6-B473-CBB745F8E98A}"/>
              </a:ext>
            </a:extLst>
          </p:cNvPr>
          <p:cNvSpPr txBox="1"/>
          <p:nvPr/>
        </p:nvSpPr>
        <p:spPr>
          <a:xfrm>
            <a:off x="4073578" y="4720737"/>
            <a:ext cx="3424080" cy="1323439"/>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2 340,9 </a:t>
            </a:r>
          </a:p>
          <a:p>
            <a:pPr algn="ctr"/>
            <a:r>
              <a:rPr lang="ro-RO" sz="4000" dirty="0">
                <a:solidFill>
                  <a:schemeClr val="accent1">
                    <a:lumMod val="50000"/>
                  </a:schemeClr>
                </a:solidFill>
                <a:latin typeface="Arial Black" panose="020B0A04020102020204" pitchFamily="34" charset="0"/>
              </a:rPr>
              <a:t>mii lei</a:t>
            </a:r>
            <a:endParaRPr lang="en-US" sz="40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id="{A25CCE84-26B6-4A64-99C4-9961C1DCA7FF}"/>
              </a:ext>
            </a:extLst>
          </p:cNvPr>
          <p:cNvSpPr txBox="1"/>
          <p:nvPr/>
        </p:nvSpPr>
        <p:spPr>
          <a:xfrm>
            <a:off x="7668443" y="4813336"/>
            <a:ext cx="3424080" cy="1323439"/>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3 618,6 </a:t>
            </a:r>
          </a:p>
          <a:p>
            <a:pPr algn="ctr"/>
            <a:r>
              <a:rPr lang="ro-RO" sz="4000" dirty="0">
                <a:solidFill>
                  <a:schemeClr val="accent1">
                    <a:lumMod val="50000"/>
                  </a:schemeClr>
                </a:solidFill>
                <a:latin typeface="Arial Black" panose="020B0A04020102020204" pitchFamily="34" charset="0"/>
              </a:rPr>
              <a:t> mii lei</a:t>
            </a:r>
            <a:endParaRPr lang="en-US" sz="4000" dirty="0">
              <a:solidFill>
                <a:schemeClr val="accent1">
                  <a:lumMod val="50000"/>
                </a:schemeClr>
              </a:solidFill>
              <a:latin typeface="Arial Black" panose="020B0A04020102020204" pitchFamily="34" charset="0"/>
            </a:endParaRPr>
          </a:p>
        </p:txBody>
      </p:sp>
    </p:spTree>
    <p:extLst>
      <p:ext uri="{BB962C8B-B14F-4D97-AF65-F5344CB8AC3E}">
        <p14:creationId xmlns:p14="http://schemas.microsoft.com/office/powerpoint/2010/main" val="4285161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209550" y="1128405"/>
            <a:ext cx="11829122" cy="646331"/>
          </a:xfrm>
          <a:prstGeom prst="rect">
            <a:avLst/>
          </a:prstGeom>
          <a:noFill/>
        </p:spPr>
        <p:txBody>
          <a:bodyPr wrap="square" rtlCol="0">
            <a:spAutoFit/>
          </a:bodyPr>
          <a:lstStyle/>
          <a:p>
            <a:pPr algn="ctr"/>
            <a:r>
              <a:rPr lang="ro-RO" sz="3600" b="1">
                <a:solidFill>
                  <a:schemeClr val="accent2"/>
                </a:solidFill>
              </a:rPr>
              <a:t>Primăria și Consiliul Local</a:t>
            </a:r>
            <a:endParaRPr lang="en-US" sz="3600" b="1">
              <a:solidFill>
                <a:schemeClr val="accent2"/>
              </a:solidFill>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4 117,1 mii lei</a:t>
            </a:r>
            <a:endParaRPr lang="en-US" sz="4000" dirty="0">
              <a:solidFill>
                <a:schemeClr val="accent1">
                  <a:lumMod val="50000"/>
                </a:schemeClr>
              </a:solidFill>
              <a:latin typeface="Arial Black" panose="020B0A04020102020204" pitchFamily="34" charset="0"/>
            </a:endParaRPr>
          </a:p>
        </p:txBody>
      </p:sp>
      <p:cxnSp>
        <p:nvCxnSpPr>
          <p:cNvPr id="3" name="Straight Connector 2">
            <a:extLst>
              <a:ext uri="{FF2B5EF4-FFF2-40B4-BE49-F238E27FC236}">
                <a16:creationId xmlns:a16="http://schemas.microsoft.com/office/drawing/2014/main" id="{877C0990-17AF-47A9-9DD3-AF4FE4F9DBB1}"/>
              </a:ext>
            </a:extLst>
          </p:cNvPr>
          <p:cNvCxnSpPr>
            <a:cxnSpLocks/>
          </p:cNvCxnSpPr>
          <p:nvPr/>
        </p:nvCxnSpPr>
        <p:spPr>
          <a:xfrm flipH="1">
            <a:off x="5953037" y="2903444"/>
            <a:ext cx="3366" cy="72270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C4FCE7C-2040-48B2-B63D-95942C41B628}"/>
              </a:ext>
            </a:extLst>
          </p:cNvPr>
          <p:cNvCxnSpPr>
            <a:cxnSpLocks/>
          </p:cNvCxnSpPr>
          <p:nvPr/>
        </p:nvCxnSpPr>
        <p:spPr>
          <a:xfrm>
            <a:off x="1813136" y="2906526"/>
            <a:ext cx="41" cy="714928"/>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440C31-C0D7-4E51-B053-E1A6175A4063}"/>
              </a:ext>
            </a:extLst>
          </p:cNvPr>
          <p:cNvCxnSpPr>
            <a:cxnSpLocks/>
          </p:cNvCxnSpPr>
          <p:nvPr/>
        </p:nvCxnSpPr>
        <p:spPr>
          <a:xfrm>
            <a:off x="9956800" y="2862469"/>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1786989" y="2862469"/>
            <a:ext cx="8169811" cy="4405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682AC05-45B6-436E-BAA5-6EC4980AAE9E}"/>
              </a:ext>
            </a:extLst>
          </p:cNvPr>
          <p:cNvSpPr txBox="1"/>
          <p:nvPr/>
        </p:nvSpPr>
        <p:spPr>
          <a:xfrm>
            <a:off x="937492" y="3766630"/>
            <a:ext cx="1441420" cy="523220"/>
          </a:xfrm>
          <a:prstGeom prst="rect">
            <a:avLst/>
          </a:prstGeom>
          <a:noFill/>
        </p:spPr>
        <p:txBody>
          <a:bodyPr wrap="none" rtlCol="0">
            <a:spAutoFit/>
          </a:bodyPr>
          <a:lstStyle/>
          <a:p>
            <a:r>
              <a:rPr lang="ro-RO" sz="2800" b="1" dirty="0">
                <a:solidFill>
                  <a:schemeClr val="accent1">
                    <a:lumMod val="50000"/>
                  </a:schemeClr>
                </a:solidFill>
                <a:latin typeface="Arial Black" panose="020B0A04020102020204" pitchFamily="34" charset="0"/>
              </a:rPr>
              <a:t>Salarii</a:t>
            </a:r>
            <a:endParaRPr lang="en-US" sz="2800" b="1" dirty="0">
              <a:solidFill>
                <a:schemeClr val="accent1">
                  <a:lumMod val="50000"/>
                </a:schemeClr>
              </a:solidFill>
              <a:latin typeface="Arial Black" panose="020B0A04020102020204" pitchFamily="34" charset="0"/>
            </a:endParaRPr>
          </a:p>
        </p:txBody>
      </p:sp>
      <p:sp>
        <p:nvSpPr>
          <p:cNvPr id="19" name="Speech Bubble: Rectangle 18">
            <a:extLst>
              <a:ext uri="{FF2B5EF4-FFF2-40B4-BE49-F238E27FC236}">
                <a16:creationId xmlns:a16="http://schemas.microsoft.com/office/drawing/2014/main" id="{83820999-0810-4812-BEBF-B40527986774}"/>
              </a:ext>
            </a:extLst>
          </p:cNvPr>
          <p:cNvSpPr/>
          <p:nvPr/>
        </p:nvSpPr>
        <p:spPr>
          <a:xfrm>
            <a:off x="452996" y="1231301"/>
            <a:ext cx="2329961"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D31F9A-19BC-4B9A-AE20-CEAC264C74E6}"/>
              </a:ext>
            </a:extLst>
          </p:cNvPr>
          <p:cNvSpPr txBox="1"/>
          <p:nvPr/>
        </p:nvSpPr>
        <p:spPr>
          <a:xfrm>
            <a:off x="566530" y="1370715"/>
            <a:ext cx="2146853" cy="400110"/>
          </a:xfrm>
          <a:prstGeom prst="rect">
            <a:avLst/>
          </a:prstGeom>
          <a:noFill/>
        </p:spPr>
        <p:txBody>
          <a:bodyPr wrap="square" rtlCol="0">
            <a:spAutoFit/>
          </a:bodyPr>
          <a:lstStyle/>
          <a:p>
            <a:r>
              <a:rPr lang="ro-RO" sz="2000" b="1" dirty="0">
                <a:solidFill>
                  <a:schemeClr val="bg1"/>
                </a:solidFill>
              </a:rPr>
              <a:t>21 unități </a:t>
            </a:r>
            <a:endParaRPr lang="en-US" sz="2000" b="1" dirty="0">
              <a:solidFill>
                <a:schemeClr val="bg1"/>
              </a:solidFill>
            </a:endParaRPr>
          </a:p>
        </p:txBody>
      </p:sp>
      <p:sp>
        <p:nvSpPr>
          <p:cNvPr id="22" name="TextBox 21">
            <a:extLst>
              <a:ext uri="{FF2B5EF4-FFF2-40B4-BE49-F238E27FC236}">
                <a16:creationId xmlns:a16="http://schemas.microsoft.com/office/drawing/2014/main" id="{47ADB861-7E1F-4A42-BCBA-951F15697920}"/>
              </a:ext>
            </a:extLst>
          </p:cNvPr>
          <p:cNvSpPr txBox="1"/>
          <p:nvPr/>
        </p:nvSpPr>
        <p:spPr>
          <a:xfrm>
            <a:off x="8480839" y="3766630"/>
            <a:ext cx="2951922" cy="954107"/>
          </a:xfrm>
          <a:prstGeom prst="rect">
            <a:avLst/>
          </a:prstGeom>
          <a:noFill/>
        </p:spPr>
        <p:txBody>
          <a:bodyPr wrap="square" rtlCol="0">
            <a:spAutoFit/>
          </a:bodyPr>
          <a:lstStyle/>
          <a:p>
            <a:pPr algn="ctr"/>
            <a:r>
              <a:rPr lang="ro-RO" sz="2800" b="1" dirty="0">
                <a:solidFill>
                  <a:schemeClr val="accent1">
                    <a:lumMod val="50000"/>
                  </a:schemeClr>
                </a:solidFill>
                <a:latin typeface="Arial Black" panose="020B0A04020102020204" pitchFamily="34" charset="0"/>
              </a:rPr>
              <a:t>Alte</a:t>
            </a:r>
          </a:p>
          <a:p>
            <a:pPr algn="ctr"/>
            <a:r>
              <a:rPr lang="ro-RO" sz="2800" b="1" dirty="0">
                <a:solidFill>
                  <a:schemeClr val="accent1">
                    <a:lumMod val="50000"/>
                  </a:schemeClr>
                </a:solidFill>
                <a:latin typeface="Arial Black" panose="020B0A04020102020204" pitchFamily="34" charset="0"/>
              </a:rPr>
              <a:t>cheltuieli</a:t>
            </a:r>
            <a:endParaRPr lang="en-US" sz="2800" b="1" dirty="0">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id="{C6ADB4F8-6F31-44F6-AF97-C4ECC6D2D03F}"/>
              </a:ext>
            </a:extLst>
          </p:cNvPr>
          <p:cNvSpPr txBox="1"/>
          <p:nvPr/>
        </p:nvSpPr>
        <p:spPr>
          <a:xfrm>
            <a:off x="4480442" y="3766629"/>
            <a:ext cx="2951922" cy="954107"/>
          </a:xfrm>
          <a:prstGeom prst="rect">
            <a:avLst/>
          </a:prstGeom>
          <a:noFill/>
        </p:spPr>
        <p:txBody>
          <a:bodyPr wrap="square" rtlCol="0">
            <a:spAutoFit/>
          </a:bodyPr>
          <a:lstStyle/>
          <a:p>
            <a:pPr algn="ctr"/>
            <a:r>
              <a:rPr lang="ro-RO" sz="2800" b="1" dirty="0">
                <a:solidFill>
                  <a:schemeClr val="accent1">
                    <a:lumMod val="50000"/>
                  </a:schemeClr>
                </a:solidFill>
                <a:latin typeface="Arial Black" panose="020B0A04020102020204" pitchFamily="34" charset="0"/>
              </a:rPr>
              <a:t>Servicii </a:t>
            </a:r>
          </a:p>
          <a:p>
            <a:pPr algn="ctr"/>
            <a:r>
              <a:rPr lang="ro-RO" sz="2800" b="1" dirty="0">
                <a:solidFill>
                  <a:schemeClr val="accent1">
                    <a:lumMod val="50000"/>
                  </a:schemeClr>
                </a:solidFill>
                <a:latin typeface="Arial Black" panose="020B0A04020102020204" pitchFamily="34" charset="0"/>
              </a:rPr>
              <a:t>comunale</a:t>
            </a:r>
            <a:endParaRPr lang="en-US" sz="2800" b="1" dirty="0">
              <a:solidFill>
                <a:schemeClr val="accent1">
                  <a:lumMod val="50000"/>
                </a:schemeClr>
              </a:solidFill>
              <a:latin typeface="Arial Black" panose="020B0A04020102020204" pitchFamily="34" charset="0"/>
            </a:endParaRPr>
          </a:p>
        </p:txBody>
      </p:sp>
      <p:sp>
        <p:nvSpPr>
          <p:cNvPr id="30" name="TextBox 29">
            <a:extLst>
              <a:ext uri="{FF2B5EF4-FFF2-40B4-BE49-F238E27FC236}">
                <a16:creationId xmlns:a16="http://schemas.microsoft.com/office/drawing/2014/main" id="{7305A6BE-D2AC-437A-BD42-7D01A550DD03}"/>
              </a:ext>
            </a:extLst>
          </p:cNvPr>
          <p:cNvSpPr txBox="1"/>
          <p:nvPr/>
        </p:nvSpPr>
        <p:spPr>
          <a:xfrm>
            <a:off x="-53838" y="4792739"/>
            <a:ext cx="3424080" cy="1323439"/>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2 270,9</a:t>
            </a:r>
          </a:p>
          <a:p>
            <a:pPr algn="ctr"/>
            <a:r>
              <a:rPr lang="ro-RO" sz="4000" dirty="0">
                <a:solidFill>
                  <a:schemeClr val="accent1">
                    <a:lumMod val="50000"/>
                  </a:schemeClr>
                </a:solidFill>
                <a:latin typeface="Arial Black" panose="020B0A04020102020204" pitchFamily="34" charset="0"/>
              </a:rPr>
              <a:t>mii lei</a:t>
            </a:r>
            <a:endParaRPr lang="en-US" sz="4000" dirty="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id="{CB018317-9534-4CC6-B473-CBB745F8E98A}"/>
              </a:ext>
            </a:extLst>
          </p:cNvPr>
          <p:cNvSpPr txBox="1"/>
          <p:nvPr/>
        </p:nvSpPr>
        <p:spPr>
          <a:xfrm>
            <a:off x="4159854" y="4813335"/>
            <a:ext cx="3424080" cy="1323439"/>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350,0</a:t>
            </a:r>
          </a:p>
          <a:p>
            <a:pPr algn="ctr"/>
            <a:r>
              <a:rPr lang="ro-RO" sz="4000" dirty="0">
                <a:solidFill>
                  <a:schemeClr val="accent1">
                    <a:lumMod val="50000"/>
                  </a:schemeClr>
                </a:solidFill>
                <a:latin typeface="Arial Black" panose="020B0A04020102020204" pitchFamily="34" charset="0"/>
              </a:rPr>
              <a:t> mii lei</a:t>
            </a:r>
            <a:endParaRPr lang="en-US" sz="40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id="{A25CCE84-26B6-4A64-99C4-9961C1DCA7FF}"/>
              </a:ext>
            </a:extLst>
          </p:cNvPr>
          <p:cNvSpPr txBox="1"/>
          <p:nvPr/>
        </p:nvSpPr>
        <p:spPr>
          <a:xfrm>
            <a:off x="8337310" y="4813336"/>
            <a:ext cx="3424080" cy="1323439"/>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1 496,2</a:t>
            </a:r>
          </a:p>
          <a:p>
            <a:pPr algn="ctr"/>
            <a:r>
              <a:rPr lang="ro-RO" sz="4000" dirty="0">
                <a:solidFill>
                  <a:schemeClr val="accent1">
                    <a:lumMod val="50000"/>
                  </a:schemeClr>
                </a:solidFill>
                <a:latin typeface="Arial Black" panose="020B0A04020102020204" pitchFamily="34" charset="0"/>
              </a:rPr>
              <a:t>mii lei</a:t>
            </a:r>
            <a:endParaRPr lang="en-US" sz="4000" dirty="0">
              <a:solidFill>
                <a:schemeClr val="accent1">
                  <a:lumMod val="50000"/>
                </a:schemeClr>
              </a:solidFill>
              <a:latin typeface="Arial Black" panose="020B0A04020102020204" pitchFamily="34" charset="0"/>
            </a:endParaRPr>
          </a:p>
        </p:txBody>
      </p:sp>
    </p:spTree>
    <p:extLst>
      <p:ext uri="{BB962C8B-B14F-4D97-AF65-F5344CB8AC3E}">
        <p14:creationId xmlns:p14="http://schemas.microsoft.com/office/powerpoint/2010/main" val="3828737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1 449,6 mii lei</a:t>
            </a:r>
            <a:endParaRPr lang="en-US" sz="4000" dirty="0">
              <a:solidFill>
                <a:schemeClr val="accent1">
                  <a:lumMod val="50000"/>
                </a:schemeClr>
              </a:solidFill>
              <a:latin typeface="Arial Black" panose="020B0A04020102020204" pitchFamily="34" charset="0"/>
            </a:endParaRPr>
          </a:p>
        </p:txBody>
      </p:sp>
      <p:cxnSp>
        <p:nvCxnSpPr>
          <p:cNvPr id="11" name="Straight Connector 10">
            <a:extLst>
              <a:ext uri="{FF2B5EF4-FFF2-40B4-BE49-F238E27FC236}">
                <a16:creationId xmlns:a16="http://schemas.microsoft.com/office/drawing/2014/main" id="{1C4FCE7C-2040-48B2-B63D-95942C41B628}"/>
              </a:ext>
            </a:extLst>
          </p:cNvPr>
          <p:cNvCxnSpPr>
            <a:cxnSpLocks/>
          </p:cNvCxnSpPr>
          <p:nvPr/>
        </p:nvCxnSpPr>
        <p:spPr>
          <a:xfrm>
            <a:off x="2243952" y="2906526"/>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440C31-C0D7-4E51-B053-E1A6175A4063}"/>
              </a:ext>
            </a:extLst>
          </p:cNvPr>
          <p:cNvCxnSpPr>
            <a:cxnSpLocks/>
          </p:cNvCxnSpPr>
          <p:nvPr/>
        </p:nvCxnSpPr>
        <p:spPr>
          <a:xfrm>
            <a:off x="10056033" y="2859133"/>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2226231" y="2862469"/>
            <a:ext cx="7829802" cy="6608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682AC05-45B6-436E-BAA5-6EC4980AAE9E}"/>
              </a:ext>
            </a:extLst>
          </p:cNvPr>
          <p:cNvSpPr txBox="1"/>
          <p:nvPr/>
        </p:nvSpPr>
        <p:spPr>
          <a:xfrm>
            <a:off x="869216" y="3851296"/>
            <a:ext cx="3278205" cy="523220"/>
          </a:xfrm>
          <a:prstGeom prst="rect">
            <a:avLst/>
          </a:prstGeom>
          <a:noFill/>
        </p:spPr>
        <p:txBody>
          <a:bodyPr wrap="none" rtlCol="0">
            <a:spAutoFit/>
          </a:bodyPr>
          <a:lstStyle/>
          <a:p>
            <a:r>
              <a:rPr lang="ro-RO" sz="2800" b="1" dirty="0">
                <a:solidFill>
                  <a:schemeClr val="accent1">
                    <a:lumMod val="50000"/>
                  </a:schemeClr>
                </a:solidFill>
                <a:latin typeface="Arial Black" panose="020B0A04020102020204" pitchFamily="34" charset="0"/>
              </a:rPr>
              <a:t>Casa de cultura</a:t>
            </a:r>
            <a:endParaRPr lang="en-US" sz="2800" b="1" dirty="0">
              <a:solidFill>
                <a:schemeClr val="accent1">
                  <a:lumMod val="50000"/>
                </a:schemeClr>
              </a:solidFill>
              <a:latin typeface="Arial Black" panose="020B0A04020102020204" pitchFamily="34" charset="0"/>
            </a:endParaRPr>
          </a:p>
        </p:txBody>
      </p:sp>
      <p:sp>
        <p:nvSpPr>
          <p:cNvPr id="22" name="TextBox 21">
            <a:extLst>
              <a:ext uri="{FF2B5EF4-FFF2-40B4-BE49-F238E27FC236}">
                <a16:creationId xmlns:a16="http://schemas.microsoft.com/office/drawing/2014/main" id="{47ADB861-7E1F-4A42-BCBA-951F15697920}"/>
              </a:ext>
            </a:extLst>
          </p:cNvPr>
          <p:cNvSpPr txBox="1"/>
          <p:nvPr/>
        </p:nvSpPr>
        <p:spPr>
          <a:xfrm>
            <a:off x="8517138" y="3739155"/>
            <a:ext cx="2951922" cy="523220"/>
          </a:xfrm>
          <a:prstGeom prst="rect">
            <a:avLst/>
          </a:prstGeom>
          <a:noFill/>
        </p:spPr>
        <p:txBody>
          <a:bodyPr wrap="square" rtlCol="0">
            <a:spAutoFit/>
          </a:bodyPr>
          <a:lstStyle/>
          <a:p>
            <a:pPr algn="ctr"/>
            <a:r>
              <a:rPr lang="ro-RO" sz="2800" b="1" dirty="0">
                <a:solidFill>
                  <a:schemeClr val="accent1">
                    <a:lumMod val="50000"/>
                  </a:schemeClr>
                </a:solidFill>
                <a:latin typeface="Arial Black" panose="020B0A04020102020204" pitchFamily="34" charset="0"/>
              </a:rPr>
              <a:t>Sport/tineret</a:t>
            </a:r>
            <a:endParaRPr lang="en-US" sz="2800" b="1" dirty="0">
              <a:solidFill>
                <a:schemeClr val="accent1">
                  <a:lumMod val="50000"/>
                </a:schemeClr>
              </a:solidFill>
              <a:latin typeface="Arial Black" panose="020B0A04020102020204" pitchFamily="34" charset="0"/>
            </a:endParaRPr>
          </a:p>
        </p:txBody>
      </p:sp>
      <p:sp>
        <p:nvSpPr>
          <p:cNvPr id="30" name="TextBox 29">
            <a:extLst>
              <a:ext uri="{FF2B5EF4-FFF2-40B4-BE49-F238E27FC236}">
                <a16:creationId xmlns:a16="http://schemas.microsoft.com/office/drawing/2014/main" id="{7305A6BE-D2AC-437A-BD42-7D01A550DD03}"/>
              </a:ext>
            </a:extLst>
          </p:cNvPr>
          <p:cNvSpPr txBox="1"/>
          <p:nvPr/>
        </p:nvSpPr>
        <p:spPr>
          <a:xfrm>
            <a:off x="186165" y="4708612"/>
            <a:ext cx="3424080" cy="1323439"/>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1 081,6</a:t>
            </a:r>
          </a:p>
          <a:p>
            <a:pPr algn="ctr"/>
            <a:r>
              <a:rPr lang="ro-RO" sz="4000" dirty="0">
                <a:solidFill>
                  <a:schemeClr val="accent1">
                    <a:lumMod val="50000"/>
                  </a:schemeClr>
                </a:solidFill>
                <a:latin typeface="Arial Black" panose="020B0A04020102020204" pitchFamily="34" charset="0"/>
              </a:rPr>
              <a:t>mii lei</a:t>
            </a:r>
            <a:endParaRPr lang="en-US" sz="40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id="{A25CCE84-26B6-4A64-99C4-9961C1DCA7FF}"/>
              </a:ext>
            </a:extLst>
          </p:cNvPr>
          <p:cNvSpPr txBox="1"/>
          <p:nvPr/>
        </p:nvSpPr>
        <p:spPr>
          <a:xfrm>
            <a:off x="8281059" y="4772561"/>
            <a:ext cx="3424080" cy="1323439"/>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368,0</a:t>
            </a:r>
          </a:p>
          <a:p>
            <a:pPr algn="ctr"/>
            <a:r>
              <a:rPr lang="ro-RO" sz="4000" dirty="0">
                <a:solidFill>
                  <a:schemeClr val="accent1">
                    <a:lumMod val="50000"/>
                  </a:schemeClr>
                </a:solidFill>
                <a:latin typeface="Arial Black" panose="020B0A04020102020204" pitchFamily="34" charset="0"/>
              </a:rPr>
              <a:t>mii lei</a:t>
            </a:r>
            <a:endParaRPr lang="en-US" sz="4000" dirty="0">
              <a:solidFill>
                <a:schemeClr val="accent1">
                  <a:lumMod val="50000"/>
                </a:schemeClr>
              </a:solidFill>
              <a:latin typeface="Arial Black" panose="020B0A04020102020204" pitchFamily="34" charset="0"/>
            </a:endParaRPr>
          </a:p>
        </p:txBody>
      </p:sp>
      <p:sp>
        <p:nvSpPr>
          <p:cNvPr id="20" name="TextBox 19">
            <a:extLst>
              <a:ext uri="{FF2B5EF4-FFF2-40B4-BE49-F238E27FC236}">
                <a16:creationId xmlns:a16="http://schemas.microsoft.com/office/drawing/2014/main" id="{F7C5CE97-6224-48BB-8EB4-5F7EDE7481E3}"/>
              </a:ext>
            </a:extLst>
          </p:cNvPr>
          <p:cNvSpPr txBox="1"/>
          <p:nvPr/>
        </p:nvSpPr>
        <p:spPr>
          <a:xfrm>
            <a:off x="209550" y="1128405"/>
            <a:ext cx="11829122" cy="646331"/>
          </a:xfrm>
          <a:prstGeom prst="rect">
            <a:avLst/>
          </a:prstGeom>
          <a:noFill/>
        </p:spPr>
        <p:txBody>
          <a:bodyPr wrap="square" rtlCol="0">
            <a:spAutoFit/>
          </a:bodyPr>
          <a:lstStyle/>
          <a:p>
            <a:pPr algn="ctr"/>
            <a:r>
              <a:rPr lang="ro-RO" sz="3600" b="1" dirty="0">
                <a:solidFill>
                  <a:schemeClr val="accent2"/>
                </a:solidFill>
              </a:rPr>
              <a:t>Instituții de cultură, sport</a:t>
            </a:r>
            <a:endParaRPr lang="en-US" sz="3600" b="1" dirty="0">
              <a:solidFill>
                <a:schemeClr val="accent2"/>
              </a:solidFill>
            </a:endParaRPr>
          </a:p>
        </p:txBody>
      </p:sp>
    </p:spTree>
    <p:extLst>
      <p:ext uri="{BB962C8B-B14F-4D97-AF65-F5344CB8AC3E}">
        <p14:creationId xmlns:p14="http://schemas.microsoft.com/office/powerpoint/2010/main" val="3703344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3 000, 0 mii lei</a:t>
            </a:r>
            <a:endParaRPr lang="en-US" sz="4000" dirty="0">
              <a:solidFill>
                <a:schemeClr val="accent1">
                  <a:lumMod val="50000"/>
                </a:schemeClr>
              </a:solidFill>
              <a:latin typeface="Arial Black" panose="020B0A04020102020204" pitchFamily="34" charset="0"/>
            </a:endParaRPr>
          </a:p>
        </p:txBody>
      </p:sp>
      <p:cxnSp>
        <p:nvCxnSpPr>
          <p:cNvPr id="12" name="Straight Connector 11">
            <a:extLst>
              <a:ext uri="{FF2B5EF4-FFF2-40B4-BE49-F238E27FC236}">
                <a16:creationId xmlns:a16="http://schemas.microsoft.com/office/drawing/2014/main" id="{51440C31-C0D7-4E51-B053-E1A6175A4063}"/>
              </a:ext>
            </a:extLst>
          </p:cNvPr>
          <p:cNvCxnSpPr>
            <a:cxnSpLocks/>
          </p:cNvCxnSpPr>
          <p:nvPr/>
        </p:nvCxnSpPr>
        <p:spPr>
          <a:xfrm>
            <a:off x="9310967" y="2862469"/>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a:off x="3118145" y="2819521"/>
            <a:ext cx="6192822"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7ADB861-7E1F-4A42-BCBA-951F15697920}"/>
              </a:ext>
            </a:extLst>
          </p:cNvPr>
          <p:cNvSpPr txBox="1"/>
          <p:nvPr/>
        </p:nvSpPr>
        <p:spPr>
          <a:xfrm>
            <a:off x="8480424" y="3723823"/>
            <a:ext cx="2130327"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Iluminatul stradal</a:t>
            </a:r>
            <a:endParaRPr lang="en-US" sz="2400" b="1" dirty="0">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id="{C6ADB4F8-6F31-44F6-AF97-C4ECC6D2D03F}"/>
              </a:ext>
            </a:extLst>
          </p:cNvPr>
          <p:cNvSpPr txBox="1"/>
          <p:nvPr/>
        </p:nvSpPr>
        <p:spPr>
          <a:xfrm>
            <a:off x="4997648" y="3766630"/>
            <a:ext cx="2433815"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Amenajarea teritoriului</a:t>
            </a:r>
            <a:endParaRPr lang="en-US" sz="2400" b="1" dirty="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id="{CB018317-9534-4CC6-B473-CBB745F8E98A}"/>
              </a:ext>
            </a:extLst>
          </p:cNvPr>
          <p:cNvSpPr txBox="1"/>
          <p:nvPr/>
        </p:nvSpPr>
        <p:spPr>
          <a:xfrm>
            <a:off x="5056380" y="4918035"/>
            <a:ext cx="2379132"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1 000,0</a:t>
            </a:r>
          </a:p>
          <a:p>
            <a:pPr algn="ctr"/>
            <a:r>
              <a:rPr lang="ro-RO" sz="2400" dirty="0">
                <a:solidFill>
                  <a:schemeClr val="accent1">
                    <a:lumMod val="50000"/>
                  </a:schemeClr>
                </a:solidFill>
                <a:latin typeface="Arial Black" panose="020B0A04020102020204" pitchFamily="34" charset="0"/>
              </a:rPr>
              <a:t>mii lei</a:t>
            </a:r>
          </a:p>
        </p:txBody>
      </p:sp>
      <p:sp>
        <p:nvSpPr>
          <p:cNvPr id="32" name="TextBox 31">
            <a:extLst>
              <a:ext uri="{FF2B5EF4-FFF2-40B4-BE49-F238E27FC236}">
                <a16:creationId xmlns:a16="http://schemas.microsoft.com/office/drawing/2014/main" id="{A25CCE84-26B6-4A64-99C4-9961C1DCA7FF}"/>
              </a:ext>
            </a:extLst>
          </p:cNvPr>
          <p:cNvSpPr txBox="1"/>
          <p:nvPr/>
        </p:nvSpPr>
        <p:spPr>
          <a:xfrm>
            <a:off x="8496977" y="4954929"/>
            <a:ext cx="2295656"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1 000,0</a:t>
            </a:r>
          </a:p>
          <a:p>
            <a:pPr algn="ctr"/>
            <a:r>
              <a:rPr lang="ro-RO" sz="2400" dirty="0">
                <a:solidFill>
                  <a:schemeClr val="accent1">
                    <a:lumMod val="50000"/>
                  </a:schemeClr>
                </a:solidFill>
                <a:latin typeface="Arial Black" panose="020B0A04020102020204" pitchFamily="34" charset="0"/>
              </a:rPr>
              <a:t>mii lei</a:t>
            </a:r>
            <a:endParaRPr lang="en-US" sz="2400" dirty="0">
              <a:solidFill>
                <a:schemeClr val="accent1">
                  <a:lumMod val="50000"/>
                </a:schemeClr>
              </a:solidFill>
              <a:latin typeface="Arial Black" panose="020B0A04020102020204" pitchFamily="34" charset="0"/>
            </a:endParaRPr>
          </a:p>
        </p:txBody>
      </p:sp>
      <p:sp>
        <p:nvSpPr>
          <p:cNvPr id="20" name="TextBox 19">
            <a:extLst>
              <a:ext uri="{FF2B5EF4-FFF2-40B4-BE49-F238E27FC236}">
                <a16:creationId xmlns:a16="http://schemas.microsoft.com/office/drawing/2014/main" id="{F7C5CE97-6224-48BB-8EB4-5F7EDE7481E3}"/>
              </a:ext>
            </a:extLst>
          </p:cNvPr>
          <p:cNvSpPr txBox="1"/>
          <p:nvPr/>
        </p:nvSpPr>
        <p:spPr>
          <a:xfrm>
            <a:off x="209550" y="1128405"/>
            <a:ext cx="11829122" cy="646331"/>
          </a:xfrm>
          <a:prstGeom prst="rect">
            <a:avLst/>
          </a:prstGeom>
          <a:noFill/>
        </p:spPr>
        <p:txBody>
          <a:bodyPr wrap="square" rtlCol="0">
            <a:spAutoFit/>
          </a:bodyPr>
          <a:lstStyle/>
          <a:p>
            <a:pPr algn="ctr"/>
            <a:r>
              <a:rPr lang="ro-RO" sz="3600" b="1">
                <a:solidFill>
                  <a:schemeClr val="accent2"/>
                </a:solidFill>
              </a:rPr>
              <a:t>Dezvoltarea comunală, amenajare și iluminat stradal  </a:t>
            </a:r>
            <a:endParaRPr lang="en-US" sz="3600" b="1">
              <a:solidFill>
                <a:schemeClr val="accent2"/>
              </a:solidFill>
            </a:endParaRPr>
          </a:p>
        </p:txBody>
      </p:sp>
      <p:sp>
        <p:nvSpPr>
          <p:cNvPr id="19" name="TextBox 18">
            <a:extLst>
              <a:ext uri="{FF2B5EF4-FFF2-40B4-BE49-F238E27FC236}">
                <a16:creationId xmlns:a16="http://schemas.microsoft.com/office/drawing/2014/main" id="{5DC268B8-3B5A-46A3-BD2B-F6B936A47C54}"/>
              </a:ext>
            </a:extLst>
          </p:cNvPr>
          <p:cNvSpPr txBox="1"/>
          <p:nvPr/>
        </p:nvSpPr>
        <p:spPr>
          <a:xfrm>
            <a:off x="10244667" y="1883279"/>
            <a:ext cx="1642466" cy="2062103"/>
          </a:xfrm>
          <a:prstGeom prst="rect">
            <a:avLst/>
          </a:prstGeom>
          <a:noFill/>
        </p:spPr>
        <p:txBody>
          <a:bodyPr wrap="square" rtlCol="0">
            <a:spAutoFit/>
          </a:bodyPr>
          <a:lstStyle/>
          <a:p>
            <a:pPr algn="ctr"/>
            <a:r>
              <a:rPr lang="ro-RO" sz="3200" b="1" dirty="0">
                <a:solidFill>
                  <a:schemeClr val="bg1"/>
                </a:solidFill>
              </a:rPr>
              <a:t>... km de srăzi iluminate</a:t>
            </a:r>
            <a:endParaRPr lang="en-US" sz="3200" b="1" dirty="0">
              <a:solidFill>
                <a:schemeClr val="bg1"/>
              </a:solidFill>
            </a:endParaRPr>
          </a:p>
        </p:txBody>
      </p:sp>
      <p:sp>
        <p:nvSpPr>
          <p:cNvPr id="4" name="TextBox 3"/>
          <p:cNvSpPr txBox="1"/>
          <p:nvPr/>
        </p:nvSpPr>
        <p:spPr>
          <a:xfrm>
            <a:off x="1657645" y="3675622"/>
            <a:ext cx="2921000" cy="1200329"/>
          </a:xfrm>
          <a:prstGeom prst="rect">
            <a:avLst/>
          </a:prstGeom>
          <a:noFill/>
        </p:spPr>
        <p:txBody>
          <a:bodyPr wrap="square" rtlCol="0">
            <a:spAutoFit/>
          </a:bodyPr>
          <a:lstStyle/>
          <a:p>
            <a:pPr algn="ctr"/>
            <a:r>
              <a:rPr lang="ro-RO" sz="2400" b="1" dirty="0">
                <a:solidFill>
                  <a:srgbClr val="002060"/>
                </a:solidFill>
                <a:latin typeface="Arial Black" panose="020B0A04020102020204" pitchFamily="34" charset="0"/>
              </a:rPr>
              <a:t>Aprovizionarea cu apă</a:t>
            </a:r>
          </a:p>
          <a:p>
            <a:pPr algn="ctr"/>
            <a:r>
              <a:rPr lang="ro-RO" sz="2400" b="1" dirty="0">
                <a:solidFill>
                  <a:srgbClr val="002060"/>
                </a:solidFill>
                <a:latin typeface="Arial Black" panose="020B0A04020102020204" pitchFamily="34" charset="0"/>
              </a:rPr>
              <a:t> și canalizarea</a:t>
            </a:r>
          </a:p>
        </p:txBody>
      </p:sp>
      <p:sp>
        <p:nvSpPr>
          <p:cNvPr id="9" name="TextBox 8"/>
          <p:cNvSpPr txBox="1"/>
          <p:nvPr/>
        </p:nvSpPr>
        <p:spPr>
          <a:xfrm>
            <a:off x="2279253" y="4962127"/>
            <a:ext cx="1415772" cy="830997"/>
          </a:xfrm>
          <a:prstGeom prst="rect">
            <a:avLst/>
          </a:prstGeom>
          <a:noFill/>
        </p:spPr>
        <p:txBody>
          <a:bodyPr wrap="none" rtlCol="0">
            <a:spAutoFit/>
          </a:bodyPr>
          <a:lstStyle/>
          <a:p>
            <a:pPr algn="ctr"/>
            <a:r>
              <a:rPr lang="ro-RO" sz="2400" dirty="0">
                <a:solidFill>
                  <a:srgbClr val="002060"/>
                </a:solidFill>
                <a:latin typeface="Arial Black" panose="020B0A04020102020204" pitchFamily="34" charset="0"/>
              </a:rPr>
              <a:t>1 000,0</a:t>
            </a:r>
          </a:p>
          <a:p>
            <a:pPr algn="ctr"/>
            <a:r>
              <a:rPr lang="ro-RO" sz="2400" dirty="0">
                <a:solidFill>
                  <a:srgbClr val="002060"/>
                </a:solidFill>
                <a:latin typeface="Arial Black" panose="020B0A04020102020204" pitchFamily="34" charset="0"/>
              </a:rPr>
              <a:t>mii lei</a:t>
            </a:r>
          </a:p>
        </p:txBody>
      </p:sp>
      <p:cxnSp>
        <p:nvCxnSpPr>
          <p:cNvPr id="24" name="Straight Connector 23">
            <a:extLst>
              <a:ext uri="{FF2B5EF4-FFF2-40B4-BE49-F238E27FC236}">
                <a16:creationId xmlns:a16="http://schemas.microsoft.com/office/drawing/2014/main" id="{1C4FCE7C-2040-48B2-B63D-95942C41B628}"/>
              </a:ext>
            </a:extLst>
          </p:cNvPr>
          <p:cNvCxnSpPr>
            <a:cxnSpLocks/>
          </p:cNvCxnSpPr>
          <p:nvPr/>
        </p:nvCxnSpPr>
        <p:spPr>
          <a:xfrm>
            <a:off x="3118145" y="2841549"/>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C4FCE7C-2040-48B2-B63D-95942C41B628}"/>
              </a:ext>
            </a:extLst>
          </p:cNvPr>
          <p:cNvCxnSpPr>
            <a:cxnSpLocks/>
          </p:cNvCxnSpPr>
          <p:nvPr/>
        </p:nvCxnSpPr>
        <p:spPr>
          <a:xfrm>
            <a:off x="6067154" y="2906526"/>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048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3012002" y="3419027"/>
            <a:ext cx="6400800" cy="707886"/>
          </a:xfrm>
          <a:prstGeom prst="rect">
            <a:avLst/>
          </a:prstGeom>
          <a:noFill/>
        </p:spPr>
        <p:txBody>
          <a:bodyPr wrap="square">
            <a:spAutoFit/>
          </a:bodyPr>
          <a:lstStyle/>
          <a:p>
            <a:pPr algn="ctr"/>
            <a:r>
              <a:rPr lang="ro-RO" sz="4000" dirty="0">
                <a:solidFill>
                  <a:schemeClr val="accent1">
                    <a:lumMod val="50000"/>
                  </a:schemeClr>
                </a:solidFill>
                <a:latin typeface="Arial Black" panose="020B0A04020102020204" pitchFamily="34" charset="0"/>
              </a:rPr>
              <a:t>5 187,4 mii lei</a:t>
            </a:r>
            <a:endParaRPr lang="en-US" sz="4000" dirty="0">
              <a:solidFill>
                <a:schemeClr val="accent1">
                  <a:lumMod val="50000"/>
                </a:schemeClr>
              </a:solidFill>
              <a:latin typeface="Arial Black" panose="020B0A04020102020204" pitchFamily="34" charset="0"/>
            </a:endParaRPr>
          </a:p>
        </p:txBody>
      </p:sp>
      <p:sp>
        <p:nvSpPr>
          <p:cNvPr id="20" name="TextBox 19">
            <a:extLst>
              <a:ext uri="{FF2B5EF4-FFF2-40B4-BE49-F238E27FC236}">
                <a16:creationId xmlns:a16="http://schemas.microsoft.com/office/drawing/2014/main" id="{F7C5CE97-6224-48BB-8EB4-5F7EDE7481E3}"/>
              </a:ext>
            </a:extLst>
          </p:cNvPr>
          <p:cNvSpPr txBox="1"/>
          <p:nvPr/>
        </p:nvSpPr>
        <p:spPr>
          <a:xfrm>
            <a:off x="499824" y="2465531"/>
            <a:ext cx="11829122" cy="923330"/>
          </a:xfrm>
          <a:prstGeom prst="rect">
            <a:avLst/>
          </a:prstGeom>
          <a:noFill/>
        </p:spPr>
        <p:txBody>
          <a:bodyPr wrap="square" rtlCol="0">
            <a:spAutoFit/>
          </a:bodyPr>
          <a:lstStyle/>
          <a:p>
            <a:pPr algn="ctr"/>
            <a:r>
              <a:rPr lang="ro-RO" sz="5400" b="1" dirty="0">
                <a:solidFill>
                  <a:schemeClr val="accent2"/>
                </a:solidFill>
              </a:rPr>
              <a:t>Reparația drumurilor</a:t>
            </a:r>
            <a:endParaRPr lang="en-US" sz="5400" b="1" dirty="0">
              <a:solidFill>
                <a:schemeClr val="accent2"/>
              </a:solidFill>
            </a:endParaRPr>
          </a:p>
        </p:txBody>
      </p:sp>
    </p:spTree>
    <p:extLst>
      <p:ext uri="{BB962C8B-B14F-4D97-AF65-F5344CB8AC3E}">
        <p14:creationId xmlns:p14="http://schemas.microsoft.com/office/powerpoint/2010/main" val="1084850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panose="020B0A04020102020204" pitchFamily="34" charset="0"/>
              </a:rPr>
              <a:t>Bugetul 2023</a:t>
            </a:r>
            <a:endParaRPr lang="en-US" dirty="0">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a:spAutoFit/>
          </a:bodyPr>
          <a:lstStyle/>
          <a:p>
            <a:pPr algn="ctr"/>
            <a:r>
              <a:rPr lang="en-US" sz="4000" dirty="0">
                <a:solidFill>
                  <a:schemeClr val="accent1">
                    <a:lumMod val="50000"/>
                  </a:schemeClr>
                </a:solidFill>
                <a:latin typeface="Arial Black" panose="020B0A04020102020204" pitchFamily="34" charset="0"/>
              </a:rPr>
              <a:t>32</a:t>
            </a:r>
            <a:r>
              <a:rPr lang="ro-RO" sz="4000" dirty="0">
                <a:solidFill>
                  <a:schemeClr val="accent1">
                    <a:lumMod val="50000"/>
                  </a:schemeClr>
                </a:solidFill>
                <a:latin typeface="Arial Black" panose="020B0A04020102020204" pitchFamily="34" charset="0"/>
              </a:rPr>
              <a:t> </a:t>
            </a:r>
            <a:r>
              <a:rPr lang="en-US" sz="4000" dirty="0">
                <a:solidFill>
                  <a:schemeClr val="accent1">
                    <a:lumMod val="50000"/>
                  </a:schemeClr>
                </a:solidFill>
                <a:latin typeface="Arial Black" panose="020B0A04020102020204" pitchFamily="34" charset="0"/>
              </a:rPr>
              <a:t>602</a:t>
            </a:r>
            <a:r>
              <a:rPr lang="ro-RO" sz="4000" dirty="0">
                <a:solidFill>
                  <a:schemeClr val="accent1">
                    <a:lumMod val="50000"/>
                  </a:schemeClr>
                </a:solidFill>
                <a:latin typeface="Arial Black" panose="020B0A04020102020204" pitchFamily="34" charset="0"/>
              </a:rPr>
              <a:t>, </a:t>
            </a:r>
            <a:r>
              <a:rPr lang="en-US" sz="4000" dirty="0">
                <a:solidFill>
                  <a:schemeClr val="accent1">
                    <a:lumMod val="50000"/>
                  </a:schemeClr>
                </a:solidFill>
                <a:latin typeface="Arial Black" panose="020B0A04020102020204" pitchFamily="34" charset="0"/>
              </a:rPr>
              <a:t>5</a:t>
            </a:r>
            <a:r>
              <a:rPr lang="ro-RO" sz="4000" dirty="0">
                <a:solidFill>
                  <a:schemeClr val="accent1">
                    <a:lumMod val="50000"/>
                  </a:schemeClr>
                </a:solidFill>
                <a:latin typeface="Arial Black" panose="020B0A04020102020204" pitchFamily="34" charset="0"/>
              </a:rPr>
              <a:t> mii lei</a:t>
            </a:r>
            <a:endParaRPr lang="en-US" sz="4000" dirty="0">
              <a:solidFill>
                <a:schemeClr val="accent1">
                  <a:lumMod val="50000"/>
                </a:schemeClr>
              </a:solidFill>
              <a:latin typeface="Arial Black" panose="020B0A04020102020204" pitchFamily="34" charset="0"/>
            </a:endParaRPr>
          </a:p>
        </p:txBody>
      </p:sp>
      <p:cxnSp>
        <p:nvCxnSpPr>
          <p:cNvPr id="11" name="Straight Connector 10">
            <a:extLst>
              <a:ext uri="{FF2B5EF4-FFF2-40B4-BE49-F238E27FC236}">
                <a16:creationId xmlns:a16="http://schemas.microsoft.com/office/drawing/2014/main" id="{1C4FCE7C-2040-48B2-B63D-95942C41B628}"/>
              </a:ext>
            </a:extLst>
          </p:cNvPr>
          <p:cNvCxnSpPr>
            <a:cxnSpLocks/>
          </p:cNvCxnSpPr>
          <p:nvPr/>
        </p:nvCxnSpPr>
        <p:spPr>
          <a:xfrm>
            <a:off x="2379921" y="2906526"/>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440C31-C0D7-4E51-B053-E1A6175A4063}"/>
              </a:ext>
            </a:extLst>
          </p:cNvPr>
          <p:cNvCxnSpPr>
            <a:cxnSpLocks/>
          </p:cNvCxnSpPr>
          <p:nvPr/>
        </p:nvCxnSpPr>
        <p:spPr>
          <a:xfrm>
            <a:off x="9691967" y="2862469"/>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2365479" y="2862469"/>
            <a:ext cx="7326487" cy="44058"/>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682AC05-45B6-436E-BAA5-6EC4980AAE9E}"/>
              </a:ext>
            </a:extLst>
          </p:cNvPr>
          <p:cNvSpPr txBox="1"/>
          <p:nvPr/>
        </p:nvSpPr>
        <p:spPr>
          <a:xfrm>
            <a:off x="-26417" y="3711182"/>
            <a:ext cx="4826962" cy="1200329"/>
          </a:xfrm>
          <a:prstGeom prst="rect">
            <a:avLst/>
          </a:prstGeom>
          <a:noFill/>
        </p:spPr>
        <p:txBody>
          <a:bodyPr wrap="none" rtlCol="0">
            <a:spAutoFit/>
          </a:bodyPr>
          <a:lstStyle/>
          <a:p>
            <a:pPr algn="ctr"/>
            <a:r>
              <a:rPr lang="ro-RO" sz="3600" b="1">
                <a:solidFill>
                  <a:schemeClr val="accent1">
                    <a:lumMod val="50000"/>
                  </a:schemeClr>
                </a:solidFill>
                <a:latin typeface="Arial Black" panose="020B0A04020102020204" pitchFamily="34" charset="0"/>
              </a:rPr>
              <a:t>Venituri</a:t>
            </a:r>
          </a:p>
          <a:p>
            <a:pPr algn="ctr"/>
            <a:r>
              <a:rPr lang="ro-RO" sz="3600" b="1">
                <a:solidFill>
                  <a:schemeClr val="accent1">
                    <a:lumMod val="50000"/>
                  </a:schemeClr>
                </a:solidFill>
                <a:latin typeface="Arial Black" panose="020B0A04020102020204" pitchFamily="34" charset="0"/>
              </a:rPr>
              <a:t>(de unde vin banii)</a:t>
            </a:r>
            <a:endParaRPr lang="en-US" sz="3600" b="1">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id="{C6ADB4F8-6F31-44F6-AF97-C4ECC6D2D03F}"/>
              </a:ext>
            </a:extLst>
          </p:cNvPr>
          <p:cNvSpPr txBox="1"/>
          <p:nvPr/>
        </p:nvSpPr>
        <p:spPr>
          <a:xfrm>
            <a:off x="6964680" y="3766630"/>
            <a:ext cx="5436562" cy="1200329"/>
          </a:xfrm>
          <a:prstGeom prst="rect">
            <a:avLst/>
          </a:prstGeom>
          <a:noFill/>
        </p:spPr>
        <p:txBody>
          <a:bodyPr wrap="square" rtlCol="0">
            <a:spAutoFit/>
          </a:bodyPr>
          <a:lstStyle/>
          <a:p>
            <a:pPr algn="ctr"/>
            <a:r>
              <a:rPr lang="ro-RO" sz="3600" b="1">
                <a:solidFill>
                  <a:schemeClr val="accent1">
                    <a:lumMod val="50000"/>
                  </a:schemeClr>
                </a:solidFill>
                <a:latin typeface="Arial Black" panose="020B0A04020102020204" pitchFamily="34" charset="0"/>
              </a:rPr>
              <a:t>Cheltuieli</a:t>
            </a:r>
          </a:p>
          <a:p>
            <a:pPr algn="ctr"/>
            <a:r>
              <a:rPr lang="ro-RO" sz="3600" b="1">
                <a:solidFill>
                  <a:schemeClr val="accent1">
                    <a:lumMod val="50000"/>
                  </a:schemeClr>
                </a:solidFill>
                <a:latin typeface="Arial Black" panose="020B0A04020102020204" pitchFamily="34" charset="0"/>
              </a:rPr>
              <a:t>(unde se duc banii)</a:t>
            </a:r>
            <a:endParaRPr lang="en-US" sz="3600" b="1">
              <a:solidFill>
                <a:schemeClr val="accent1">
                  <a:lumMod val="50000"/>
                </a:schemeClr>
              </a:solidFill>
              <a:latin typeface="Arial Black" panose="020B0A04020102020204" pitchFamily="34" charset="0"/>
            </a:endParaRPr>
          </a:p>
        </p:txBody>
      </p:sp>
      <p:cxnSp>
        <p:nvCxnSpPr>
          <p:cNvPr id="33" name="Straight Connector 32">
            <a:extLst>
              <a:ext uri="{FF2B5EF4-FFF2-40B4-BE49-F238E27FC236}">
                <a16:creationId xmlns:a16="http://schemas.microsoft.com/office/drawing/2014/main" id="{A7563B6E-13C0-465D-A27C-DB5BD8FFD183}"/>
              </a:ext>
            </a:extLst>
          </p:cNvPr>
          <p:cNvCxnSpPr>
            <a:cxnSpLocks/>
          </p:cNvCxnSpPr>
          <p:nvPr/>
        </p:nvCxnSpPr>
        <p:spPr>
          <a:xfrm>
            <a:off x="6122127" y="2451412"/>
            <a:ext cx="0" cy="434663"/>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961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1613D83-0B66-4E4E-82F0-DB36A8EE1A70}"/>
              </a:ext>
            </a:extLst>
          </p:cNvPr>
          <p:cNvSpPr>
            <a:spLocks noGrp="1"/>
          </p:cNvSpPr>
          <p:nvPr/>
        </p:nvSpPr>
        <p:spPr>
          <a:xfrm>
            <a:off x="0" y="2669717"/>
            <a:ext cx="12192000" cy="92972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o-RO">
                <a:solidFill>
                  <a:schemeClr val="accent1">
                    <a:lumMod val="50000"/>
                  </a:schemeClr>
                </a:solidFill>
                <a:latin typeface="Arial Black"/>
              </a:rPr>
              <a:t>Ce propuneri aveți?</a:t>
            </a:r>
            <a:endParaRPr lang="en-US">
              <a:solidFill>
                <a:schemeClr val="accent1">
                  <a:lumMod val="50000"/>
                </a:schemeClr>
              </a:solidFill>
              <a:latin typeface="Arial Black"/>
            </a:endParaRPr>
          </a:p>
        </p:txBody>
      </p:sp>
      <p:pic>
        <p:nvPicPr>
          <p:cNvPr id="3" name="Picture 2">
            <a:extLst>
              <a:ext uri="{FF2B5EF4-FFF2-40B4-BE49-F238E27FC236}">
                <a16:creationId xmlns:a16="http://schemas.microsoft.com/office/drawing/2014/main" id="{A9088B56-0D81-45D5-9CF1-9E01921619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55" y="6205329"/>
            <a:ext cx="1577439" cy="472178"/>
          </a:xfrm>
          <a:prstGeom prst="rect">
            <a:avLst/>
          </a:prstGeom>
        </p:spPr>
      </p:pic>
      <p:pic>
        <p:nvPicPr>
          <p:cNvPr id="4" name="Picture 3">
            <a:extLst>
              <a:ext uri="{FF2B5EF4-FFF2-40B4-BE49-F238E27FC236}">
                <a16:creationId xmlns:a16="http://schemas.microsoft.com/office/drawing/2014/main" id="{06F5F3EF-87F2-4D28-83D9-9745F7760A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7294" y="6141380"/>
            <a:ext cx="1200150" cy="600075"/>
          </a:xfrm>
          <a:prstGeom prst="rect">
            <a:avLst/>
          </a:prstGeom>
        </p:spPr>
      </p:pic>
    </p:spTree>
    <p:extLst>
      <p:ext uri="{BB962C8B-B14F-4D97-AF65-F5344CB8AC3E}">
        <p14:creationId xmlns:p14="http://schemas.microsoft.com/office/powerpoint/2010/main" val="341710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BC6B4D59-9A2D-4B71-9AAD-CACC62FBB5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16" name="Picture 15">
            <a:extLst>
              <a:ext uri="{FF2B5EF4-FFF2-40B4-BE49-F238E27FC236}">
                <a16:creationId xmlns:a16="http://schemas.microsoft.com/office/drawing/2014/main" id="{8F3E1186-01F9-4D5B-AEB2-E53860A447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17" name="Rectangle 16">
            <a:extLst>
              <a:ext uri="{FF2B5EF4-FFF2-40B4-BE49-F238E27FC236}">
                <a16:creationId xmlns:a16="http://schemas.microsoft.com/office/drawing/2014/main"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dirty="0">
                <a:solidFill>
                  <a:schemeClr val="bg1"/>
                </a:solidFill>
                <a:latin typeface="Arial Black"/>
              </a:rPr>
              <a:t>Analiza comparativă a </a:t>
            </a:r>
            <a:r>
              <a:rPr lang="en-US" dirty="0" err="1">
                <a:solidFill>
                  <a:schemeClr val="bg1"/>
                </a:solidFill>
                <a:latin typeface="Arial Black"/>
              </a:rPr>
              <a:t>bugetului</a:t>
            </a:r>
            <a:endParaRPr lang="en-US" dirty="0">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id="{70A2FC4A-104F-4692-8055-65E9FD372B91}"/>
              </a:ext>
            </a:extLst>
          </p:cNvPr>
          <p:cNvSpPr txBox="1"/>
          <p:nvPr/>
        </p:nvSpPr>
        <p:spPr>
          <a:xfrm>
            <a:off x="209550" y="1128405"/>
            <a:ext cx="11829122" cy="523220"/>
          </a:xfrm>
          <a:prstGeom prst="rect">
            <a:avLst/>
          </a:prstGeom>
          <a:noFill/>
        </p:spPr>
        <p:txBody>
          <a:bodyPr wrap="square" lIns="91440" tIns="45720" rIns="91440" bIns="45720" rtlCol="0" anchor="t">
            <a:spAutoFit/>
          </a:bodyPr>
          <a:lstStyle/>
          <a:p>
            <a:pPr algn="ctr"/>
            <a:r>
              <a:rPr lang="ro-RO" sz="2800" b="1" dirty="0">
                <a:solidFill>
                  <a:schemeClr val="accent2"/>
                </a:solidFill>
              </a:rPr>
              <a:t>anii 2021 – 2022 - 2023</a:t>
            </a:r>
            <a:endParaRPr lang="en-US" dirty="0">
              <a:solidFill>
                <a:schemeClr val="accent2"/>
              </a:solidFill>
            </a:endParaRPr>
          </a:p>
        </p:txBody>
      </p:sp>
      <p:graphicFrame>
        <p:nvGraphicFramePr>
          <p:cNvPr id="5" name="Table 7">
            <a:extLst>
              <a:ext uri="{FF2B5EF4-FFF2-40B4-BE49-F238E27FC236}">
                <a16:creationId xmlns:a16="http://schemas.microsoft.com/office/drawing/2014/main" id="{E7414143-70F4-46A3-B84B-2CD32A44D369}"/>
              </a:ext>
            </a:extLst>
          </p:cNvPr>
          <p:cNvGraphicFramePr>
            <a:graphicFrameLocks noGrp="1"/>
          </p:cNvGraphicFramePr>
          <p:nvPr>
            <p:extLst>
              <p:ext uri="{D42A27DB-BD31-4B8C-83A1-F6EECF244321}">
                <p14:modId xmlns:p14="http://schemas.microsoft.com/office/powerpoint/2010/main" val="1205693084"/>
              </p:ext>
            </p:extLst>
          </p:nvPr>
        </p:nvGraphicFramePr>
        <p:xfrm>
          <a:off x="608551" y="1973429"/>
          <a:ext cx="11269221" cy="3126472"/>
        </p:xfrm>
        <a:graphic>
          <a:graphicData uri="http://schemas.openxmlformats.org/drawingml/2006/table">
            <a:tbl>
              <a:tblPr firstRow="1" bandRow="1">
                <a:tableStyleId>{5C22544A-7EE6-4342-B048-85BDC9FD1C3A}</a:tableStyleId>
              </a:tblPr>
              <a:tblGrid>
                <a:gridCol w="3756407">
                  <a:extLst>
                    <a:ext uri="{9D8B030D-6E8A-4147-A177-3AD203B41FA5}">
                      <a16:colId xmlns:a16="http://schemas.microsoft.com/office/drawing/2014/main" val="4004519581"/>
                    </a:ext>
                  </a:extLst>
                </a:gridCol>
                <a:gridCol w="3756407">
                  <a:extLst>
                    <a:ext uri="{9D8B030D-6E8A-4147-A177-3AD203B41FA5}">
                      <a16:colId xmlns:a16="http://schemas.microsoft.com/office/drawing/2014/main" val="161622685"/>
                    </a:ext>
                  </a:extLst>
                </a:gridCol>
                <a:gridCol w="3756407">
                  <a:extLst>
                    <a:ext uri="{9D8B030D-6E8A-4147-A177-3AD203B41FA5}">
                      <a16:colId xmlns:a16="http://schemas.microsoft.com/office/drawing/2014/main" val="2483219283"/>
                    </a:ext>
                  </a:extLst>
                </a:gridCol>
              </a:tblGrid>
              <a:tr h="1563236">
                <a:tc>
                  <a:txBody>
                    <a:bodyPr/>
                    <a:lstStyle/>
                    <a:p>
                      <a:pPr algn="ctr"/>
                      <a:r>
                        <a:rPr lang="en-US" sz="4000" dirty="0">
                          <a:solidFill>
                            <a:schemeClr val="accent1">
                              <a:lumMod val="50000"/>
                            </a:schemeClr>
                          </a:solidFill>
                        </a:rPr>
                        <a:t>202</a:t>
                      </a:r>
                      <a:r>
                        <a:rPr lang="ro-RO" sz="4000" dirty="0">
                          <a:solidFill>
                            <a:schemeClr val="accent1">
                              <a:lumMod val="50000"/>
                            </a:schemeClr>
                          </a:solidFill>
                        </a:rPr>
                        <a:t>1</a:t>
                      </a:r>
                      <a:endParaRPr lang="en-US" sz="4000" dirty="0">
                        <a:solidFill>
                          <a:schemeClr val="accent1">
                            <a:lumMod val="50000"/>
                          </a:schemeClr>
                        </a:solidFill>
                      </a:endParaRPr>
                    </a:p>
                  </a:txBody>
                  <a:tcPr anchor="ctr">
                    <a:lnL w="28575"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60000"/>
                          <a:lumOff val="40000"/>
                        </a:schemeClr>
                      </a:solidFill>
                      <a:prstDash val="solid"/>
                      <a:round/>
                      <a:headEnd type="none" w="med" len="med"/>
                      <a:tailEnd type="none" w="med" len="med"/>
                    </a:lnR>
                    <a:lnT w="28575"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60000"/>
                          <a:lumOff val="40000"/>
                        </a:schemeClr>
                      </a:solidFill>
                      <a:prstDash val="solid"/>
                      <a:round/>
                      <a:headEnd type="none" w="med" len="med"/>
                      <a:tailEnd type="none" w="med" len="med"/>
                    </a:lnB>
                    <a:noFill/>
                  </a:tcPr>
                </a:tc>
                <a:tc>
                  <a:txBody>
                    <a:bodyPr/>
                    <a:lstStyle/>
                    <a:p>
                      <a:pPr algn="ctr"/>
                      <a:r>
                        <a:rPr lang="en-US" sz="4000" dirty="0">
                          <a:solidFill>
                            <a:schemeClr val="accent1">
                              <a:lumMod val="50000"/>
                            </a:schemeClr>
                          </a:solidFill>
                        </a:rPr>
                        <a:t>202</a:t>
                      </a:r>
                      <a:r>
                        <a:rPr lang="ro-RO" sz="4000" dirty="0">
                          <a:solidFill>
                            <a:schemeClr val="accent1">
                              <a:lumMod val="50000"/>
                            </a:schemeClr>
                          </a:solidFill>
                        </a:rPr>
                        <a:t>2</a:t>
                      </a:r>
                      <a:endParaRPr lang="en-US" sz="4000" dirty="0">
                        <a:solidFill>
                          <a:schemeClr val="accent1">
                            <a:lumMod val="50000"/>
                          </a:schemeClr>
                        </a:solidFill>
                      </a:endParaRPr>
                    </a:p>
                  </a:txBody>
                  <a:tcPr anchor="ctr">
                    <a:lnL w="28575"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60000"/>
                          <a:lumOff val="40000"/>
                        </a:schemeClr>
                      </a:solidFill>
                      <a:prstDash val="solid"/>
                      <a:round/>
                      <a:headEnd type="none" w="med" len="med"/>
                      <a:tailEnd type="none" w="med" len="med"/>
                    </a:lnR>
                    <a:lnT w="28575"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60000"/>
                          <a:lumOff val="40000"/>
                        </a:schemeClr>
                      </a:solidFill>
                      <a:prstDash val="solid"/>
                      <a:round/>
                      <a:headEnd type="none" w="med" len="med"/>
                      <a:tailEnd type="none" w="med" len="med"/>
                    </a:lnB>
                    <a:noFill/>
                  </a:tcPr>
                </a:tc>
                <a:tc>
                  <a:txBody>
                    <a:bodyPr/>
                    <a:lstStyle/>
                    <a:p>
                      <a:pPr algn="ctr"/>
                      <a:r>
                        <a:rPr lang="en-US" sz="4000" dirty="0">
                          <a:solidFill>
                            <a:schemeClr val="accent1">
                              <a:lumMod val="50000"/>
                            </a:schemeClr>
                          </a:solidFill>
                        </a:rPr>
                        <a:t>202</a:t>
                      </a:r>
                      <a:r>
                        <a:rPr lang="ro-RO" sz="4000" dirty="0">
                          <a:solidFill>
                            <a:schemeClr val="accent1">
                              <a:lumMod val="50000"/>
                            </a:schemeClr>
                          </a:solidFill>
                        </a:rPr>
                        <a:t>3</a:t>
                      </a:r>
                      <a:endParaRPr lang="en-US" sz="4000" dirty="0">
                        <a:solidFill>
                          <a:schemeClr val="accent1">
                            <a:lumMod val="50000"/>
                          </a:schemeClr>
                        </a:solidFill>
                      </a:endParaRPr>
                    </a:p>
                  </a:txBody>
                  <a:tcPr anchor="ctr">
                    <a:lnL w="28575"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60000"/>
                          <a:lumOff val="40000"/>
                        </a:schemeClr>
                      </a:solidFill>
                      <a:prstDash val="solid"/>
                      <a:round/>
                      <a:headEnd type="none" w="med" len="med"/>
                      <a:tailEnd type="none" w="med" len="med"/>
                    </a:lnR>
                    <a:lnT w="28575"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65911120"/>
                  </a:ext>
                </a:extLst>
              </a:tr>
              <a:tr h="1563236">
                <a:tc>
                  <a:txBody>
                    <a:bodyPr/>
                    <a:lstStyle/>
                    <a:p>
                      <a:pPr algn="ctr"/>
                      <a:r>
                        <a:rPr lang="ro-MO" sz="4000" dirty="0">
                          <a:solidFill>
                            <a:schemeClr val="accent1">
                              <a:lumMod val="50000"/>
                            </a:schemeClr>
                          </a:solidFill>
                        </a:rPr>
                        <a:t>23</a:t>
                      </a:r>
                      <a:r>
                        <a:rPr lang="en-US" sz="4000" dirty="0">
                          <a:solidFill>
                            <a:schemeClr val="accent1">
                              <a:lumMod val="50000"/>
                            </a:schemeClr>
                          </a:solidFill>
                        </a:rPr>
                        <a:t>,</a:t>
                      </a:r>
                      <a:r>
                        <a:rPr lang="ro-MO" sz="4000" dirty="0">
                          <a:solidFill>
                            <a:schemeClr val="accent1">
                              <a:lumMod val="50000"/>
                            </a:schemeClr>
                          </a:solidFill>
                        </a:rPr>
                        <a:t>562</a:t>
                      </a:r>
                      <a:r>
                        <a:rPr lang="en-US" sz="4000" dirty="0">
                          <a:solidFill>
                            <a:schemeClr val="accent1">
                              <a:lumMod val="50000"/>
                            </a:schemeClr>
                          </a:solidFill>
                        </a:rPr>
                        <a:t>,</a:t>
                      </a:r>
                      <a:r>
                        <a:rPr lang="ro-MO" sz="4000" dirty="0">
                          <a:solidFill>
                            <a:schemeClr val="accent1">
                              <a:lumMod val="50000"/>
                            </a:schemeClr>
                          </a:solidFill>
                        </a:rPr>
                        <a:t>4</a:t>
                      </a:r>
                      <a:r>
                        <a:rPr lang="en-US" sz="4000" dirty="0">
                          <a:solidFill>
                            <a:schemeClr val="accent1">
                              <a:lumMod val="50000"/>
                            </a:schemeClr>
                          </a:solidFill>
                        </a:rPr>
                        <a:t> lei</a:t>
                      </a:r>
                    </a:p>
                  </a:txBody>
                  <a:tcPr anchor="ctr">
                    <a:lnL w="28575"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60000"/>
                          <a:lumOff val="40000"/>
                        </a:schemeClr>
                      </a:solidFill>
                      <a:prstDash val="solid"/>
                      <a:round/>
                      <a:headEnd type="none" w="med" len="med"/>
                      <a:tailEnd type="none" w="med" len="med"/>
                    </a:lnR>
                    <a:lnT w="28575"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60000"/>
                          <a:lumOff val="4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MO" sz="4000" dirty="0">
                          <a:solidFill>
                            <a:schemeClr val="accent1">
                              <a:lumMod val="50000"/>
                            </a:schemeClr>
                          </a:solidFill>
                        </a:rPr>
                        <a:t>26</a:t>
                      </a:r>
                      <a:r>
                        <a:rPr lang="en-US" sz="4000" dirty="0">
                          <a:solidFill>
                            <a:schemeClr val="accent1">
                              <a:lumMod val="50000"/>
                            </a:schemeClr>
                          </a:solidFill>
                        </a:rPr>
                        <a:t>,</a:t>
                      </a:r>
                      <a:r>
                        <a:rPr lang="ro-MO" sz="4000" dirty="0">
                          <a:solidFill>
                            <a:schemeClr val="accent1">
                              <a:lumMod val="50000"/>
                            </a:schemeClr>
                          </a:solidFill>
                        </a:rPr>
                        <a:t>179</a:t>
                      </a:r>
                      <a:r>
                        <a:rPr lang="en-US" sz="4000" dirty="0">
                          <a:solidFill>
                            <a:schemeClr val="accent1">
                              <a:lumMod val="50000"/>
                            </a:schemeClr>
                          </a:solidFill>
                        </a:rPr>
                        <a:t>,</a:t>
                      </a:r>
                      <a:r>
                        <a:rPr lang="ro-MO" sz="4000" dirty="0">
                          <a:solidFill>
                            <a:schemeClr val="accent1">
                              <a:lumMod val="50000"/>
                            </a:schemeClr>
                          </a:solidFill>
                        </a:rPr>
                        <a:t>8</a:t>
                      </a:r>
                      <a:r>
                        <a:rPr lang="en-US" sz="4000" dirty="0">
                          <a:solidFill>
                            <a:schemeClr val="accent1">
                              <a:lumMod val="50000"/>
                            </a:schemeClr>
                          </a:solidFill>
                        </a:rPr>
                        <a:t> lei</a:t>
                      </a:r>
                    </a:p>
                  </a:txBody>
                  <a:tcPr anchor="ctr">
                    <a:lnL w="28575"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60000"/>
                          <a:lumOff val="40000"/>
                        </a:schemeClr>
                      </a:solidFill>
                      <a:prstDash val="solid"/>
                      <a:round/>
                      <a:headEnd type="none" w="med" len="med"/>
                      <a:tailEnd type="none" w="med" len="med"/>
                    </a:lnR>
                    <a:lnT w="28575"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60000"/>
                          <a:lumOff val="40000"/>
                        </a:schemeClr>
                      </a:solidFill>
                      <a:prstDash val="solid"/>
                      <a:round/>
                      <a:headEnd type="none" w="med" len="med"/>
                      <a:tailEnd type="none" w="med" len="med"/>
                    </a:lnB>
                    <a:noFill/>
                  </a:tcPr>
                </a:tc>
                <a:tc>
                  <a:txBody>
                    <a:bodyPr/>
                    <a:lstStyle/>
                    <a:p>
                      <a:pPr algn="ctr"/>
                      <a:r>
                        <a:rPr lang="en-US" sz="4000" dirty="0">
                          <a:solidFill>
                            <a:schemeClr val="accent1">
                              <a:lumMod val="50000"/>
                            </a:schemeClr>
                          </a:solidFill>
                        </a:rPr>
                        <a:t>3</a:t>
                      </a:r>
                      <a:r>
                        <a:rPr lang="ro-MO" sz="4000" dirty="0">
                          <a:solidFill>
                            <a:schemeClr val="accent1">
                              <a:lumMod val="50000"/>
                            </a:schemeClr>
                          </a:solidFill>
                        </a:rPr>
                        <a:t>2</a:t>
                      </a:r>
                      <a:r>
                        <a:rPr lang="en-US" sz="4000" dirty="0">
                          <a:solidFill>
                            <a:schemeClr val="accent1">
                              <a:lumMod val="50000"/>
                            </a:schemeClr>
                          </a:solidFill>
                        </a:rPr>
                        <a:t>,</a:t>
                      </a:r>
                      <a:r>
                        <a:rPr lang="ro-MO" sz="4000" dirty="0">
                          <a:solidFill>
                            <a:schemeClr val="accent1">
                              <a:lumMod val="50000"/>
                            </a:schemeClr>
                          </a:solidFill>
                        </a:rPr>
                        <a:t>602</a:t>
                      </a:r>
                      <a:r>
                        <a:rPr lang="en-US" sz="4000" dirty="0">
                          <a:solidFill>
                            <a:schemeClr val="accent1">
                              <a:lumMod val="50000"/>
                            </a:schemeClr>
                          </a:solidFill>
                        </a:rPr>
                        <a:t>,</a:t>
                      </a:r>
                      <a:r>
                        <a:rPr lang="ro-MO" sz="4000" dirty="0">
                          <a:solidFill>
                            <a:schemeClr val="accent1">
                              <a:lumMod val="50000"/>
                            </a:schemeClr>
                          </a:solidFill>
                        </a:rPr>
                        <a:t>5</a:t>
                      </a:r>
                      <a:r>
                        <a:rPr lang="en-US" sz="4000" dirty="0">
                          <a:solidFill>
                            <a:schemeClr val="accent1">
                              <a:lumMod val="50000"/>
                            </a:schemeClr>
                          </a:solidFill>
                        </a:rPr>
                        <a:t> lei</a:t>
                      </a:r>
                    </a:p>
                  </a:txBody>
                  <a:tcPr anchor="ctr">
                    <a:lnL w="28575"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60000"/>
                          <a:lumOff val="40000"/>
                        </a:schemeClr>
                      </a:solidFill>
                      <a:prstDash val="solid"/>
                      <a:round/>
                      <a:headEnd type="none" w="med" len="med"/>
                      <a:tailEnd type="none" w="med" len="med"/>
                    </a:lnR>
                    <a:lnT w="28575"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591440902"/>
                  </a:ext>
                </a:extLst>
              </a:tr>
            </a:tbl>
          </a:graphicData>
        </a:graphic>
      </p:graphicFrame>
    </p:spTree>
    <p:extLst>
      <p:ext uri="{BB962C8B-B14F-4D97-AF65-F5344CB8AC3E}">
        <p14:creationId xmlns:p14="http://schemas.microsoft.com/office/powerpoint/2010/main" val="380120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2D9AE3B7-D09C-4FCB-9905-781A13A23651}"/>
              </a:ext>
            </a:extLst>
          </p:cNvPr>
          <p:cNvGraphicFramePr/>
          <p:nvPr>
            <p:extLst>
              <p:ext uri="{D42A27DB-BD31-4B8C-83A1-F6EECF244321}">
                <p14:modId xmlns:p14="http://schemas.microsoft.com/office/powerpoint/2010/main" val="1592351853"/>
              </p:ext>
            </p:extLst>
          </p:nvPr>
        </p:nvGraphicFramePr>
        <p:xfrm>
          <a:off x="4028761" y="1721309"/>
          <a:ext cx="7872550" cy="4846869"/>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22C4AF6A-2D81-4FAA-BE2D-3BA0FAFF3003}"/>
              </a:ext>
            </a:extLst>
          </p:cNvPr>
          <p:cNvSpPr txBox="1"/>
          <p:nvPr/>
        </p:nvSpPr>
        <p:spPr>
          <a:xfrm>
            <a:off x="846480" y="3326056"/>
            <a:ext cx="5042306" cy="954107"/>
          </a:xfrm>
          <a:prstGeom prst="rect">
            <a:avLst/>
          </a:prstGeom>
          <a:noFill/>
        </p:spPr>
        <p:txBody>
          <a:bodyPr wrap="square" rtlCol="0">
            <a:spAutoFit/>
          </a:bodyPr>
          <a:lstStyle/>
          <a:p>
            <a:r>
              <a:rPr lang="en-US" sz="2800" b="1" dirty="0" err="1"/>
              <a:t>Transferuri</a:t>
            </a:r>
            <a:r>
              <a:rPr lang="en-US" sz="2800" b="1" dirty="0"/>
              <a:t> de la </a:t>
            </a:r>
            <a:r>
              <a:rPr lang="en-US" sz="2800" b="1" dirty="0" err="1"/>
              <a:t>Bugetul</a:t>
            </a:r>
            <a:r>
              <a:rPr lang="en-US" sz="2800" b="1" dirty="0"/>
              <a:t> de Stat</a:t>
            </a:r>
            <a:endParaRPr lang="ro-RO" sz="2800" b="1" dirty="0"/>
          </a:p>
          <a:p>
            <a:r>
              <a:rPr lang="ro-RO" sz="2800" b="1" dirty="0"/>
              <a:t>23 042, 9 mii lei (71%)</a:t>
            </a:r>
            <a:endParaRPr lang="en-US" sz="2800" b="1" dirty="0"/>
          </a:p>
        </p:txBody>
      </p:sp>
      <p:sp>
        <p:nvSpPr>
          <p:cNvPr id="11" name="TextBox 10">
            <a:extLst>
              <a:ext uri="{FF2B5EF4-FFF2-40B4-BE49-F238E27FC236}">
                <a16:creationId xmlns:a16="http://schemas.microsoft.com/office/drawing/2014/main" id="{7BDACBB3-B155-4FB1-93D1-AB6B184C014B}"/>
              </a:ext>
            </a:extLst>
          </p:cNvPr>
          <p:cNvSpPr txBox="1"/>
          <p:nvPr/>
        </p:nvSpPr>
        <p:spPr>
          <a:xfrm>
            <a:off x="780977" y="4592595"/>
            <a:ext cx="3276859" cy="954107"/>
          </a:xfrm>
          <a:prstGeom prst="rect">
            <a:avLst/>
          </a:prstGeom>
          <a:noFill/>
        </p:spPr>
        <p:txBody>
          <a:bodyPr wrap="none" rtlCol="0">
            <a:spAutoFit/>
          </a:bodyPr>
          <a:lstStyle/>
          <a:p>
            <a:r>
              <a:rPr lang="ro-RO" sz="2800" b="1" dirty="0"/>
              <a:t>Venituri proprii</a:t>
            </a:r>
          </a:p>
          <a:p>
            <a:r>
              <a:rPr lang="ro-RO" sz="2800" b="1" dirty="0"/>
              <a:t>9 559, 6 mii lei (29%)</a:t>
            </a:r>
            <a:endParaRPr lang="en-US" sz="2800" b="1" dirty="0"/>
          </a:p>
        </p:txBody>
      </p:sp>
      <p:sp>
        <p:nvSpPr>
          <p:cNvPr id="12" name="Rectangle 11">
            <a:extLst>
              <a:ext uri="{FF2B5EF4-FFF2-40B4-BE49-F238E27FC236}">
                <a16:creationId xmlns:a16="http://schemas.microsoft.com/office/drawing/2014/main" id="{82EEC12C-EA1D-4078-A0FE-AA5662162317}"/>
              </a:ext>
            </a:extLst>
          </p:cNvPr>
          <p:cNvSpPr/>
          <p:nvPr/>
        </p:nvSpPr>
        <p:spPr>
          <a:xfrm>
            <a:off x="290689" y="4699534"/>
            <a:ext cx="490288" cy="370114"/>
          </a:xfrm>
          <a:prstGeom prst="rect">
            <a:avLst/>
          </a:prstGeom>
          <a:solidFill>
            <a:schemeClr val="accent1">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5E551DA-7B2D-4EDB-A6BB-45A1C6120FA4}"/>
              </a:ext>
            </a:extLst>
          </p:cNvPr>
          <p:cNvSpPr/>
          <p:nvPr/>
        </p:nvSpPr>
        <p:spPr>
          <a:xfrm>
            <a:off x="290689" y="3482907"/>
            <a:ext cx="490288" cy="37011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7ACE8C7-5806-4836-9D87-69587DC8D4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14" name="Picture 13">
            <a:extLst>
              <a:ext uri="{FF2B5EF4-FFF2-40B4-BE49-F238E27FC236}">
                <a16:creationId xmlns:a16="http://schemas.microsoft.com/office/drawing/2014/main" id="{F2763539-2056-4436-B8AF-23567483BC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15" name="Rectangle 14">
            <a:extLst>
              <a:ext uri="{FF2B5EF4-FFF2-40B4-BE49-F238E27FC236}">
                <a16:creationId xmlns:a16="http://schemas.microsoft.com/office/drawing/2014/main" id="{96D9925D-E264-4649-AF4F-33D5BFA703BC}"/>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D8C0D16D-F121-4C50-A760-AAF05466C0BF}"/>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17" name="TextBox 16">
            <a:extLst>
              <a:ext uri="{FF2B5EF4-FFF2-40B4-BE49-F238E27FC236}">
                <a16:creationId xmlns:a16="http://schemas.microsoft.com/office/drawing/2014/main" id="{171CF2A0-C66D-4907-B29E-E8A9EA52A6F5}"/>
              </a:ext>
            </a:extLst>
          </p:cNvPr>
          <p:cNvSpPr txBox="1"/>
          <p:nvPr/>
        </p:nvSpPr>
        <p:spPr>
          <a:xfrm>
            <a:off x="209550" y="1120596"/>
            <a:ext cx="11829122" cy="523220"/>
          </a:xfrm>
          <a:prstGeom prst="rect">
            <a:avLst/>
          </a:prstGeom>
          <a:noFill/>
        </p:spPr>
        <p:txBody>
          <a:bodyPr wrap="square" rtlCol="0">
            <a:spAutoFit/>
          </a:bodyPr>
          <a:lstStyle/>
          <a:p>
            <a:pPr algn="ctr"/>
            <a:r>
              <a:rPr lang="en-US" sz="2800" b="1" err="1">
                <a:solidFill>
                  <a:schemeClr val="accent2"/>
                </a:solidFill>
              </a:rPr>
              <a:t>Transferuri</a:t>
            </a:r>
            <a:r>
              <a:rPr lang="en-US" sz="2800" b="1">
                <a:solidFill>
                  <a:schemeClr val="accent2"/>
                </a:solidFill>
              </a:rPr>
              <a:t> de la </a:t>
            </a:r>
            <a:r>
              <a:rPr lang="en-US" sz="2800" b="1" err="1">
                <a:solidFill>
                  <a:schemeClr val="accent2"/>
                </a:solidFill>
              </a:rPr>
              <a:t>Bugetul</a:t>
            </a:r>
            <a:r>
              <a:rPr lang="en-US" sz="2800" b="1">
                <a:solidFill>
                  <a:schemeClr val="accent2"/>
                </a:solidFill>
              </a:rPr>
              <a:t> de Stat </a:t>
            </a:r>
            <a:r>
              <a:rPr lang="ro-RO" sz="2800" b="1">
                <a:solidFill>
                  <a:schemeClr val="accent2"/>
                </a:solidFill>
              </a:rPr>
              <a:t>comparativ cu Venituri proprii</a:t>
            </a:r>
            <a:endParaRPr lang="en-US" sz="2800" b="1">
              <a:solidFill>
                <a:schemeClr val="accent2"/>
              </a:solidFill>
            </a:endParaRPr>
          </a:p>
        </p:txBody>
      </p:sp>
    </p:spTree>
    <p:extLst>
      <p:ext uri="{BB962C8B-B14F-4D97-AF65-F5344CB8AC3E}">
        <p14:creationId xmlns:p14="http://schemas.microsoft.com/office/powerpoint/2010/main" val="392751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2C4AF6A-2D81-4FAA-BE2D-3BA0FAFF3003}"/>
              </a:ext>
            </a:extLst>
          </p:cNvPr>
          <p:cNvSpPr txBox="1"/>
          <p:nvPr/>
        </p:nvSpPr>
        <p:spPr>
          <a:xfrm>
            <a:off x="860402" y="3909265"/>
            <a:ext cx="3441631" cy="954107"/>
          </a:xfrm>
          <a:prstGeom prst="rect">
            <a:avLst/>
          </a:prstGeom>
          <a:noFill/>
        </p:spPr>
        <p:txBody>
          <a:bodyPr wrap="square" rtlCol="0">
            <a:spAutoFit/>
          </a:bodyPr>
          <a:lstStyle/>
          <a:p>
            <a:r>
              <a:rPr lang="ro-RO" sz="2800" b="1" dirty="0">
                <a:solidFill>
                  <a:schemeClr val="accent1">
                    <a:lumMod val="50000"/>
                  </a:schemeClr>
                </a:solidFill>
              </a:rPr>
              <a:t>Prestare servicii</a:t>
            </a:r>
          </a:p>
          <a:p>
            <a:r>
              <a:rPr lang="ro-RO" sz="2800" b="1" dirty="0">
                <a:solidFill>
                  <a:schemeClr val="accent1">
                    <a:lumMod val="50000"/>
                  </a:schemeClr>
                </a:solidFill>
              </a:rPr>
              <a:t>946,2 mii lei (10%)</a:t>
            </a:r>
            <a:endParaRPr lang="en-US" sz="2800" b="1" dirty="0">
              <a:solidFill>
                <a:schemeClr val="accent1">
                  <a:lumMod val="50000"/>
                </a:schemeClr>
              </a:solidFill>
            </a:endParaRPr>
          </a:p>
        </p:txBody>
      </p:sp>
      <p:sp>
        <p:nvSpPr>
          <p:cNvPr id="11" name="TextBox 10">
            <a:extLst>
              <a:ext uri="{FF2B5EF4-FFF2-40B4-BE49-F238E27FC236}">
                <a16:creationId xmlns:a16="http://schemas.microsoft.com/office/drawing/2014/main" id="{7BDACBB3-B155-4FB1-93D1-AB6B184C014B}"/>
              </a:ext>
            </a:extLst>
          </p:cNvPr>
          <p:cNvSpPr txBox="1"/>
          <p:nvPr/>
        </p:nvSpPr>
        <p:spPr>
          <a:xfrm>
            <a:off x="860402" y="2565000"/>
            <a:ext cx="3363255" cy="954107"/>
          </a:xfrm>
          <a:prstGeom prst="rect">
            <a:avLst/>
          </a:prstGeom>
          <a:noFill/>
        </p:spPr>
        <p:txBody>
          <a:bodyPr wrap="square" rtlCol="0">
            <a:spAutoFit/>
          </a:bodyPr>
          <a:lstStyle/>
          <a:p>
            <a:r>
              <a:rPr lang="ro-RO" sz="2800" b="1" dirty="0">
                <a:solidFill>
                  <a:schemeClr val="accent1">
                    <a:lumMod val="50000"/>
                  </a:schemeClr>
                </a:solidFill>
              </a:rPr>
              <a:t>Impozite</a:t>
            </a:r>
          </a:p>
          <a:p>
            <a:r>
              <a:rPr lang="ro-RO" sz="2800" b="1" dirty="0">
                <a:solidFill>
                  <a:schemeClr val="accent1">
                    <a:lumMod val="50000"/>
                  </a:schemeClr>
                </a:solidFill>
              </a:rPr>
              <a:t>7 116,9 mii lei (74%)</a:t>
            </a:r>
            <a:endParaRPr lang="en-US" sz="2800" b="1" dirty="0">
              <a:solidFill>
                <a:schemeClr val="accent1">
                  <a:lumMod val="50000"/>
                </a:schemeClr>
              </a:solidFill>
            </a:endParaRPr>
          </a:p>
        </p:txBody>
      </p:sp>
      <p:sp>
        <p:nvSpPr>
          <p:cNvPr id="6" name="TextBox 5">
            <a:extLst>
              <a:ext uri="{FF2B5EF4-FFF2-40B4-BE49-F238E27FC236}">
                <a16:creationId xmlns:a16="http://schemas.microsoft.com/office/drawing/2014/main" id="{0DACFC43-1859-4A89-900F-B2B9CC80CCCE}"/>
              </a:ext>
            </a:extLst>
          </p:cNvPr>
          <p:cNvSpPr txBox="1"/>
          <p:nvPr/>
        </p:nvSpPr>
        <p:spPr>
          <a:xfrm>
            <a:off x="860402" y="4960533"/>
            <a:ext cx="3630916" cy="954107"/>
          </a:xfrm>
          <a:prstGeom prst="rect">
            <a:avLst/>
          </a:prstGeom>
          <a:noFill/>
        </p:spPr>
        <p:txBody>
          <a:bodyPr wrap="square" rtlCol="0">
            <a:spAutoFit/>
          </a:bodyPr>
          <a:lstStyle/>
          <a:p>
            <a:r>
              <a:rPr lang="ro-RO" sz="2800" b="1" dirty="0">
                <a:solidFill>
                  <a:schemeClr val="accent1">
                    <a:lumMod val="50000"/>
                  </a:schemeClr>
                </a:solidFill>
              </a:rPr>
              <a:t>Taxe locale</a:t>
            </a:r>
          </a:p>
          <a:p>
            <a:r>
              <a:rPr lang="ro-RO" sz="2800" b="1" dirty="0">
                <a:solidFill>
                  <a:schemeClr val="accent1">
                    <a:lumMod val="50000"/>
                  </a:schemeClr>
                </a:solidFill>
              </a:rPr>
              <a:t>1 496,5 mii lei (16%)</a:t>
            </a:r>
            <a:endParaRPr lang="en-US" sz="2800" b="1" dirty="0">
              <a:solidFill>
                <a:schemeClr val="accent1">
                  <a:lumMod val="50000"/>
                </a:schemeClr>
              </a:solidFill>
            </a:endParaRPr>
          </a:p>
        </p:txBody>
      </p:sp>
      <p:graphicFrame>
        <p:nvGraphicFramePr>
          <p:cNvPr id="5" name="Chart 4">
            <a:extLst>
              <a:ext uri="{FF2B5EF4-FFF2-40B4-BE49-F238E27FC236}">
                <a16:creationId xmlns:a16="http://schemas.microsoft.com/office/drawing/2014/main" id="{A6B8BD75-419C-4059-ADDC-344568E10469}"/>
              </a:ext>
            </a:extLst>
          </p:cNvPr>
          <p:cNvGraphicFramePr/>
          <p:nvPr>
            <p:extLst>
              <p:ext uri="{D42A27DB-BD31-4B8C-83A1-F6EECF244321}">
                <p14:modId xmlns:p14="http://schemas.microsoft.com/office/powerpoint/2010/main" val="2352202381"/>
              </p:ext>
            </p:extLst>
          </p:nvPr>
        </p:nvGraphicFramePr>
        <p:xfrm>
          <a:off x="4302033" y="1776549"/>
          <a:ext cx="7711555" cy="5081451"/>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2A53DEF4-FBD1-421D-8037-A94EC51AC3F2}"/>
              </a:ext>
            </a:extLst>
          </p:cNvPr>
          <p:cNvSpPr/>
          <p:nvPr/>
        </p:nvSpPr>
        <p:spPr>
          <a:xfrm>
            <a:off x="370114" y="2887384"/>
            <a:ext cx="490288" cy="370114"/>
          </a:xfrm>
          <a:prstGeom prst="rect">
            <a:avLst/>
          </a:prstGeom>
          <a:solidFill>
            <a:schemeClr val="accent1">
              <a:lumMod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E8CD88C-4B87-42D2-B270-817AB63E6CE0}"/>
              </a:ext>
            </a:extLst>
          </p:cNvPr>
          <p:cNvSpPr/>
          <p:nvPr/>
        </p:nvSpPr>
        <p:spPr>
          <a:xfrm>
            <a:off x="370114" y="4042397"/>
            <a:ext cx="490288" cy="3701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A2D3302-CCCF-4552-A697-6C828AC628A0}"/>
              </a:ext>
            </a:extLst>
          </p:cNvPr>
          <p:cNvSpPr/>
          <p:nvPr/>
        </p:nvSpPr>
        <p:spPr>
          <a:xfrm>
            <a:off x="370114" y="5097871"/>
            <a:ext cx="490288" cy="370114"/>
          </a:xfrm>
          <a:prstGeom prst="rect">
            <a:avLst/>
          </a:prstGeom>
          <a:solidFill>
            <a:schemeClr val="accent1">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C6B4D59-9A2D-4B71-9AAD-CACC62FBB5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16" name="Picture 15">
            <a:extLst>
              <a:ext uri="{FF2B5EF4-FFF2-40B4-BE49-F238E27FC236}">
                <a16:creationId xmlns:a16="http://schemas.microsoft.com/office/drawing/2014/main" id="{8F3E1186-01F9-4D5B-AEB2-E53860A447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17" name="Rectangle 16">
            <a:extLst>
              <a:ext uri="{FF2B5EF4-FFF2-40B4-BE49-F238E27FC236}">
                <a16:creationId xmlns:a16="http://schemas.microsoft.com/office/drawing/2014/main"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id="{70A2FC4A-104F-4692-8055-65E9FD372B91}"/>
              </a:ext>
            </a:extLst>
          </p:cNvPr>
          <p:cNvSpPr txBox="1"/>
          <p:nvPr/>
        </p:nvSpPr>
        <p:spPr>
          <a:xfrm>
            <a:off x="209550" y="1128405"/>
            <a:ext cx="11829122" cy="523220"/>
          </a:xfrm>
          <a:prstGeom prst="rect">
            <a:avLst/>
          </a:prstGeom>
          <a:noFill/>
        </p:spPr>
        <p:txBody>
          <a:bodyPr wrap="square" rtlCol="0">
            <a:spAutoFit/>
          </a:bodyPr>
          <a:lstStyle/>
          <a:p>
            <a:pPr algn="ctr"/>
            <a:r>
              <a:rPr lang="ro-RO" sz="2800" b="1">
                <a:solidFill>
                  <a:schemeClr val="accent2"/>
                </a:solidFill>
              </a:rPr>
              <a:t>Structura Veniturilor proprii</a:t>
            </a:r>
            <a:endParaRPr lang="en-US" sz="2800" b="1">
              <a:solidFill>
                <a:schemeClr val="accent2"/>
              </a:solidFill>
            </a:endParaRPr>
          </a:p>
        </p:txBody>
      </p:sp>
    </p:spTree>
    <p:extLst>
      <p:ext uri="{BB962C8B-B14F-4D97-AF65-F5344CB8AC3E}">
        <p14:creationId xmlns:p14="http://schemas.microsoft.com/office/powerpoint/2010/main" val="154490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BC6B4D59-9A2D-4B71-9AAD-CACC62FBB5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16" name="Picture 15">
            <a:extLst>
              <a:ext uri="{FF2B5EF4-FFF2-40B4-BE49-F238E27FC236}">
                <a16:creationId xmlns:a16="http://schemas.microsoft.com/office/drawing/2014/main" id="{8F3E1186-01F9-4D5B-AEB2-E53860A447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17" name="Rectangle 16">
            <a:extLst>
              <a:ext uri="{FF2B5EF4-FFF2-40B4-BE49-F238E27FC236}">
                <a16:creationId xmlns:a16="http://schemas.microsoft.com/office/drawing/2014/main"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a:rPr>
              <a:t>Analiza comparativă a veniturilor</a:t>
            </a:r>
            <a:endParaRPr lang="en-US">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id="{70A2FC4A-104F-4692-8055-65E9FD372B91}"/>
              </a:ext>
            </a:extLst>
          </p:cNvPr>
          <p:cNvSpPr txBox="1"/>
          <p:nvPr/>
        </p:nvSpPr>
        <p:spPr>
          <a:xfrm>
            <a:off x="209550" y="1128405"/>
            <a:ext cx="11829122" cy="523220"/>
          </a:xfrm>
          <a:prstGeom prst="rect">
            <a:avLst/>
          </a:prstGeom>
          <a:noFill/>
        </p:spPr>
        <p:txBody>
          <a:bodyPr wrap="square" lIns="91440" tIns="45720" rIns="91440" bIns="45720" rtlCol="0" anchor="t">
            <a:spAutoFit/>
          </a:bodyPr>
          <a:lstStyle/>
          <a:p>
            <a:pPr algn="ctr"/>
            <a:r>
              <a:rPr lang="ro-RO" sz="2800" b="1" dirty="0">
                <a:solidFill>
                  <a:schemeClr val="accent2"/>
                </a:solidFill>
              </a:rPr>
              <a:t>anii 2021 – 2022 - 2023</a:t>
            </a:r>
            <a:endParaRPr lang="en-US" dirty="0">
              <a:solidFill>
                <a:schemeClr val="accent2"/>
              </a:solidFill>
            </a:endParaRPr>
          </a:p>
        </p:txBody>
      </p:sp>
      <p:graphicFrame>
        <p:nvGraphicFramePr>
          <p:cNvPr id="4" name="Chart 3">
            <a:extLst>
              <a:ext uri="{FF2B5EF4-FFF2-40B4-BE49-F238E27FC236}">
                <a16:creationId xmlns:a16="http://schemas.microsoft.com/office/drawing/2014/main" id="{70A21213-2C6F-4313-B999-AF04A9AA0501}"/>
              </a:ext>
            </a:extLst>
          </p:cNvPr>
          <p:cNvGraphicFramePr/>
          <p:nvPr>
            <p:extLst>
              <p:ext uri="{D42A27DB-BD31-4B8C-83A1-F6EECF244321}">
                <p14:modId xmlns:p14="http://schemas.microsoft.com/office/powerpoint/2010/main" val="4163122393"/>
              </p:ext>
            </p:extLst>
          </p:nvPr>
        </p:nvGraphicFramePr>
        <p:xfrm>
          <a:off x="-160475" y="1651625"/>
          <a:ext cx="12352867" cy="44301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551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10927AE-0541-45BA-A3A4-221DD3FA8D5B}"/>
              </a:ext>
            </a:extLst>
          </p:cNvPr>
          <p:cNvGraphicFramePr/>
          <p:nvPr>
            <p:extLst>
              <p:ext uri="{D42A27DB-BD31-4B8C-83A1-F6EECF244321}">
                <p14:modId xmlns:p14="http://schemas.microsoft.com/office/powerpoint/2010/main" val="2799883315"/>
              </p:ext>
            </p:extLst>
          </p:nvPr>
        </p:nvGraphicFramePr>
        <p:xfrm>
          <a:off x="-711495" y="1378745"/>
          <a:ext cx="13170195" cy="4602746"/>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Tree>
    <p:extLst>
      <p:ext uri="{BB962C8B-B14F-4D97-AF65-F5344CB8AC3E}">
        <p14:creationId xmlns:p14="http://schemas.microsoft.com/office/powerpoint/2010/main" val="2737019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en-US" dirty="0" err="1">
                <a:solidFill>
                  <a:schemeClr val="bg1"/>
                </a:solidFill>
                <a:latin typeface="Arial Black" panose="020B0A04020102020204" pitchFamily="34" charset="0"/>
              </a:rPr>
              <a:t>Analiza</a:t>
            </a:r>
            <a:r>
              <a:rPr lang="en-US" dirty="0">
                <a:solidFill>
                  <a:schemeClr val="bg1"/>
                </a:solidFill>
                <a:latin typeface="Arial Black" panose="020B0A04020102020204" pitchFamily="34" charset="0"/>
              </a:rPr>
              <a:t> </a:t>
            </a:r>
            <a:r>
              <a:rPr lang="en-US" dirty="0" err="1">
                <a:solidFill>
                  <a:schemeClr val="bg1"/>
                </a:solidFill>
                <a:latin typeface="Arial Black" panose="020B0A04020102020204" pitchFamily="34" charset="0"/>
              </a:rPr>
              <a:t>comparativ</a:t>
            </a:r>
            <a:r>
              <a:rPr lang="ro-RO" dirty="0">
                <a:solidFill>
                  <a:schemeClr val="bg1"/>
                </a:solidFill>
                <a:latin typeface="Arial Black" panose="020B0A04020102020204" pitchFamily="34" charset="0"/>
              </a:rPr>
              <a:t>ă a cheltuielilor</a:t>
            </a:r>
            <a:endParaRPr lang="en-US" dirty="0">
              <a:solidFill>
                <a:schemeClr val="bg1"/>
              </a:solidFill>
              <a:latin typeface="Arial Black" panose="020B0A04020102020204" pitchFamily="34" charset="0"/>
            </a:endParaRPr>
          </a:p>
        </p:txBody>
      </p:sp>
      <p:graphicFrame>
        <p:nvGraphicFramePr>
          <p:cNvPr id="12" name="Chart 11">
            <a:extLst>
              <a:ext uri="{FF2B5EF4-FFF2-40B4-BE49-F238E27FC236}">
                <a16:creationId xmlns:a16="http://schemas.microsoft.com/office/drawing/2014/main" id="{88192C11-8C2E-46F3-87E7-10AF15F839A1}"/>
              </a:ext>
            </a:extLst>
          </p:cNvPr>
          <p:cNvGraphicFramePr/>
          <p:nvPr>
            <p:extLst>
              <p:ext uri="{D42A27DB-BD31-4B8C-83A1-F6EECF244321}">
                <p14:modId xmlns:p14="http://schemas.microsoft.com/office/powerpoint/2010/main" val="2355032454"/>
              </p:ext>
            </p:extLst>
          </p:nvPr>
        </p:nvGraphicFramePr>
        <p:xfrm>
          <a:off x="85634" y="1632467"/>
          <a:ext cx="12020730" cy="4999659"/>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119BF084-6BDA-4A05-8D3F-52ACCFD74C8E}"/>
              </a:ext>
            </a:extLst>
          </p:cNvPr>
          <p:cNvSpPr txBox="1"/>
          <p:nvPr/>
        </p:nvSpPr>
        <p:spPr>
          <a:xfrm>
            <a:off x="209550" y="1128405"/>
            <a:ext cx="11829122" cy="523220"/>
          </a:xfrm>
          <a:prstGeom prst="rect">
            <a:avLst/>
          </a:prstGeom>
          <a:noFill/>
        </p:spPr>
        <p:txBody>
          <a:bodyPr wrap="square" lIns="91440" tIns="45720" rIns="91440" bIns="45720" rtlCol="0" anchor="t">
            <a:spAutoFit/>
          </a:bodyPr>
          <a:lstStyle/>
          <a:p>
            <a:pPr algn="ctr"/>
            <a:r>
              <a:rPr lang="ro-RO" sz="2800" b="1" dirty="0">
                <a:solidFill>
                  <a:schemeClr val="accent2"/>
                </a:solidFill>
              </a:rPr>
              <a:t>anii 2021 – 2022 - 2023</a:t>
            </a:r>
            <a:endParaRPr lang="en-US" dirty="0">
              <a:solidFill>
                <a:schemeClr val="accent2"/>
              </a:solidFill>
            </a:endParaRPr>
          </a:p>
        </p:txBody>
      </p:sp>
    </p:spTree>
    <p:extLst>
      <p:ext uri="{BB962C8B-B14F-4D97-AF65-F5344CB8AC3E}">
        <p14:creationId xmlns:p14="http://schemas.microsoft.com/office/powerpoint/2010/main" val="3105480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E58488C4305C4AADBCAC934C6DA5FA" ma:contentTypeVersion="15" ma:contentTypeDescription="Create a new document." ma:contentTypeScope="" ma:versionID="bbc64622b41f97e9232f56e374ad6fba">
  <xsd:schema xmlns:xsd="http://www.w3.org/2001/XMLSchema" xmlns:xs="http://www.w3.org/2001/XMLSchema" xmlns:p="http://schemas.microsoft.com/office/2006/metadata/properties" xmlns:ns1="http://schemas.microsoft.com/sharepoint/v3" xmlns:ns2="a4a171f7-7c1b-417f-863d-356437942985" xmlns:ns3="28f040e9-7871-4f18-addb-b1dd6301a3da" targetNamespace="http://schemas.microsoft.com/office/2006/metadata/properties" ma:root="true" ma:fieldsID="982632e5b8e8aff4fac7cf17b347bb3c" ns1:_="" ns2:_="" ns3:_="">
    <xsd:import namespace="http://schemas.microsoft.com/sharepoint/v3"/>
    <xsd:import namespace="a4a171f7-7c1b-417f-863d-356437942985"/>
    <xsd:import namespace="28f040e9-7871-4f18-addb-b1dd6301a3d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element ref="ns2:MediaServiceEventHashCode" minOccurs="0"/>
                <xsd:element ref="ns2:MediaServiceGenerationTime" minOccurs="0"/>
                <xsd:element ref="ns1:_ip_UnifiedCompliancePolicyProperties" minOccurs="0"/>
                <xsd:element ref="ns1:_ip_UnifiedCompliancePolicyUIAc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a171f7-7c1b-417f-863d-356437942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8f040e9-7871-4f18-addb-b1dd6301a3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ECB3791-D35E-411A-A482-583BE76E27CA}">
  <ds:schemaRefs>
    <ds:schemaRef ds:uri="28f040e9-7871-4f18-addb-b1dd6301a3da"/>
    <ds:schemaRef ds:uri="a4a171f7-7c1b-417f-863d-35643794298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0C99DA9-E0F7-4308-8301-E9B63458E72A}">
  <ds:schemaRefs>
    <ds:schemaRef ds:uri="http://schemas.microsoft.com/sharepoint/v3/contenttype/forms"/>
  </ds:schemaRefs>
</ds:datastoreItem>
</file>

<file path=customXml/itemProps3.xml><?xml version="1.0" encoding="utf-8"?>
<ds:datastoreItem xmlns:ds="http://schemas.openxmlformats.org/officeDocument/2006/customXml" ds:itemID="{57407EE9-A0F1-47FD-B5C5-74AAA28E1DD7}">
  <ds:schemaRefs>
    <ds:schemaRef ds:uri="http://schemas.microsoft.com/office/2006/documentManagement/types"/>
    <ds:schemaRef ds:uri="http://www.w3.org/XML/1998/namespace"/>
    <ds:schemaRef ds:uri="28f040e9-7871-4f18-addb-b1dd6301a3da"/>
    <ds:schemaRef ds:uri="http://purl.org/dc/terms/"/>
    <ds:schemaRef ds:uri="http://purl.org/dc/dcmitype/"/>
    <ds:schemaRef ds:uri="http://schemas.microsoft.com/office/infopath/2007/PartnerControls"/>
    <ds:schemaRef ds:uri="http://schemas.openxmlformats.org/package/2006/metadata/core-properties"/>
    <ds:schemaRef ds:uri="http://purl.org/dc/elements/1.1/"/>
    <ds:schemaRef ds:uri="a4a171f7-7c1b-417f-863d-356437942985"/>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Retrospect</Template>
  <TotalTime>691</TotalTime>
  <Words>2563</Words>
  <Application>Microsoft Office PowerPoint</Application>
  <PresentationFormat>Ecran lat</PresentationFormat>
  <Paragraphs>382</Paragraphs>
  <Slides>30</Slides>
  <Notes>1</Notes>
  <HiddenSlides>0</HiddenSlides>
  <MMClips>0</MMClips>
  <ScaleCrop>false</ScaleCrop>
  <HeadingPairs>
    <vt:vector size="8" baseType="variant">
      <vt:variant>
        <vt:lpstr>Fonturi utilizate</vt:lpstr>
      </vt:variant>
      <vt:variant>
        <vt:i4>7</vt:i4>
      </vt:variant>
      <vt:variant>
        <vt:lpstr>Temă</vt:lpstr>
      </vt:variant>
      <vt:variant>
        <vt:i4>1</vt:i4>
      </vt:variant>
      <vt:variant>
        <vt:lpstr>Servere OLE încorporate</vt:lpstr>
      </vt:variant>
      <vt:variant>
        <vt:i4>1</vt:i4>
      </vt:variant>
      <vt:variant>
        <vt:lpstr>Titluri diapozitive</vt:lpstr>
      </vt:variant>
      <vt:variant>
        <vt:i4>30</vt:i4>
      </vt:variant>
    </vt:vector>
  </HeadingPairs>
  <TitlesOfParts>
    <vt:vector size="39" baseType="lpstr">
      <vt:lpstr>Arial</vt:lpstr>
      <vt:lpstr>Arial Black</vt:lpstr>
      <vt:lpstr>Arial Narrow</vt:lpstr>
      <vt:lpstr>Calibri</vt:lpstr>
      <vt:lpstr>Calibri Light</vt:lpstr>
      <vt:lpstr>Times New Roman</vt:lpstr>
      <vt:lpstr>Wingdings</vt:lpstr>
      <vt:lpstr>Office Theme</vt:lpstr>
      <vt:lpstr>Document Microsoft Word</vt:lpstr>
      <vt:lpstr>BUGETUL 2023</vt:lpstr>
      <vt:lpstr>Bugetul 2023</vt:lpstr>
      <vt:lpstr>Bugetul 2023</vt:lpstr>
      <vt:lpstr>Analiza comparativă a bugetului</vt:lpstr>
      <vt:lpstr>De unde vin banii?</vt:lpstr>
      <vt:lpstr>De unde vin banii?</vt:lpstr>
      <vt:lpstr>Analiza comparativă a veniturilor</vt:lpstr>
      <vt:lpstr>Cum cheltuim banii?</vt:lpstr>
      <vt:lpstr>Analiza comparativă a cheltuielilor</vt:lpstr>
      <vt:lpstr>Prezentare PowerPoint</vt:lpstr>
      <vt:lpstr>Taxe și impozite  locale 2023</vt:lpstr>
      <vt:lpstr>Prezentare PowerPoint</vt:lpstr>
      <vt:lpstr> Anexa 1 Taxa pentru unitățile comerciale și/sau de prestări servicii  </vt:lpstr>
      <vt:lpstr>Prezentare PowerPoint</vt:lpstr>
      <vt:lpstr>Prezentare PowerPoint</vt:lpstr>
      <vt:lpstr>Prezentare PowerPoint</vt:lpstr>
      <vt:lpstr>Prezentare PowerPoint</vt:lpstr>
      <vt:lpstr>Prezentare PowerPoint</vt:lpstr>
      <vt:lpstr>  Cu privire la aprobarea cotelor impozitului funciar și imobiliar pentru anul 2023 </vt:lpstr>
      <vt:lpstr>Prezentare PowerPoint</vt:lpstr>
      <vt:lpstr>Prezentare PowerPoint</vt:lpstr>
      <vt:lpstr>Prezentare PowerPoint</vt:lpstr>
      <vt:lpstr>Prezentare PowerPoint</vt:lpstr>
      <vt:lpstr> Cu privire la aprobarea unor plăți </vt:lpstr>
      <vt:lpstr>Cum cheltuim banii?</vt:lpstr>
      <vt:lpstr>Cum cheltuim banii?</vt:lpstr>
      <vt:lpstr>Cum cheltuim banii?</vt:lpstr>
      <vt:lpstr>Cum cheltuim banii?</vt:lpstr>
      <vt:lpstr>Cum cheltuim banii?</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BUGETUL 2019</dc:title>
  <dc:creator>Igor Mironiuc</dc:creator>
  <cp:lastModifiedBy>Lilia</cp:lastModifiedBy>
  <cp:revision>60</cp:revision>
  <cp:lastPrinted>2022-11-08T08:56:46Z</cp:lastPrinted>
  <dcterms:created xsi:type="dcterms:W3CDTF">2018-11-08T15:44:15Z</dcterms:created>
  <dcterms:modified xsi:type="dcterms:W3CDTF">2022-12-01T11:50:09Z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0x01010024E58488C4305C4AADBCAC934C6DA5FA</vt:lpwstr>
  </property>
</Properties>
</file>